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8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9.xml" ContentType="application/vnd.openxmlformats-officedocument.presentationml.tags+xml"/>
  <Override PartName="/ppt/notesSlides/notesSlide63.xml" ContentType="application/vnd.openxmlformats-officedocument.presentationml.notesSlide+xml"/>
  <Override PartName="/ppt/tags/tag10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6"/>
  </p:notesMasterIdLst>
  <p:sldIdLst>
    <p:sldId id="876" r:id="rId2"/>
    <p:sldId id="860" r:id="rId3"/>
    <p:sldId id="759" r:id="rId4"/>
    <p:sldId id="1108" r:id="rId5"/>
    <p:sldId id="1211" r:id="rId6"/>
    <p:sldId id="1212" r:id="rId7"/>
    <p:sldId id="1213" r:id="rId8"/>
    <p:sldId id="1214" r:id="rId9"/>
    <p:sldId id="1215" r:id="rId10"/>
    <p:sldId id="1216" r:id="rId11"/>
    <p:sldId id="1217" r:id="rId12"/>
    <p:sldId id="1218" r:id="rId13"/>
    <p:sldId id="1219" r:id="rId14"/>
    <p:sldId id="1220" r:id="rId15"/>
    <p:sldId id="1056" r:id="rId16"/>
    <p:sldId id="1187" r:id="rId17"/>
    <p:sldId id="1221" r:id="rId18"/>
    <p:sldId id="1222" r:id="rId19"/>
    <p:sldId id="1223" r:id="rId20"/>
    <p:sldId id="1224" r:id="rId21"/>
    <p:sldId id="1225" r:id="rId22"/>
    <p:sldId id="1226" r:id="rId23"/>
    <p:sldId id="1227" r:id="rId24"/>
    <p:sldId id="1229" r:id="rId25"/>
    <p:sldId id="1231" r:id="rId26"/>
    <p:sldId id="1233" r:id="rId27"/>
    <p:sldId id="1234" r:id="rId28"/>
    <p:sldId id="1103" r:id="rId29"/>
    <p:sldId id="1189" r:id="rId30"/>
    <p:sldId id="1235" r:id="rId31"/>
    <p:sldId id="1236" r:id="rId32"/>
    <p:sldId id="1237" r:id="rId33"/>
    <p:sldId id="1238" r:id="rId34"/>
    <p:sldId id="1239" r:id="rId35"/>
    <p:sldId id="1240" r:id="rId36"/>
    <p:sldId id="1241" r:id="rId37"/>
    <p:sldId id="1242" r:id="rId38"/>
    <p:sldId id="1244" r:id="rId39"/>
    <p:sldId id="1273" r:id="rId40"/>
    <p:sldId id="1247" r:id="rId41"/>
    <p:sldId id="1248" r:id="rId42"/>
    <p:sldId id="1249" r:id="rId43"/>
    <p:sldId id="1250" r:id="rId44"/>
    <p:sldId id="1252" r:id="rId45"/>
    <p:sldId id="1254" r:id="rId46"/>
    <p:sldId id="1255" r:id="rId47"/>
    <p:sldId id="1256" r:id="rId48"/>
    <p:sldId id="1257" r:id="rId49"/>
    <p:sldId id="1259" r:id="rId50"/>
    <p:sldId id="1261" r:id="rId51"/>
    <p:sldId id="1263" r:id="rId52"/>
    <p:sldId id="1104" r:id="rId53"/>
    <p:sldId id="1194" r:id="rId54"/>
    <p:sldId id="1269" r:id="rId55"/>
    <p:sldId id="1264" r:id="rId56"/>
    <p:sldId id="1270" r:id="rId57"/>
    <p:sldId id="1265" r:id="rId58"/>
    <p:sldId id="1271" r:id="rId59"/>
    <p:sldId id="1266" r:id="rId60"/>
    <p:sldId id="1267" r:id="rId61"/>
    <p:sldId id="957" r:id="rId62"/>
    <p:sldId id="1205" r:id="rId63"/>
    <p:sldId id="874" r:id="rId64"/>
    <p:sldId id="291" r:id="rId65"/>
  </p:sldIdLst>
  <p:sldSz cx="9144000" cy="5143500" type="screen16x9"/>
  <p:notesSz cx="6858000" cy="9144000"/>
  <p:custDataLst>
    <p:tags r:id="rId6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Sue Livingston -X (suliving - UNICON INC at Cisco)" initials="SL-(-UIaC" lastIdx="15" clrIdx="3">
    <p:extLst/>
  </p:cmAuthor>
  <p:cmAuthor id="4" name="jagibbon" initials="jmg" lastIdx="8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06" autoAdjust="0"/>
    <p:restoredTop sz="86275" autoAdjust="0"/>
  </p:normalViewPr>
  <p:slideViewPr>
    <p:cSldViewPr snapToGrid="0" showGuides="1">
      <p:cViewPr varScale="1">
        <p:scale>
          <a:sx n="84" d="100"/>
          <a:sy n="84" d="100"/>
        </p:scale>
        <p:origin x="-732" y="-8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es-419" b="0"/>
              <a:t>Programa Cisco Networking Academy</a:t>
            </a:r>
          </a:p>
          <a:p>
            <a:pPr rtl="0">
              <a:spcBef>
                <a:spcPts val="0"/>
              </a:spcBef>
            </a:pP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- Switching, Routing y Wireless Essentials v7.0 (SRWE)</a:t>
            </a:r>
          </a:p>
          <a:p>
            <a:pPr rtl="0">
              <a:buFontTx/>
              <a:buNone/>
            </a:pPr>
            <a:r>
              <a:rPr lang="es-419" b="0"/>
              <a:t>Módulo 13: Configuraciones de redes inalámbricas WLAN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13.1.7 - </a:t>
            </a:r>
            <a:r>
              <a:rPr lang="es-419" sz="1200"/>
              <a:t>NAT para IPv4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24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13.1.8 - </a:t>
            </a:r>
            <a:r>
              <a:rPr lang="es-419" sz="1200"/>
              <a:t>Calidad de servicio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38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13.1.9 – Reenvío de puerto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8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WLAN.</a:t>
            </a:r>
          </a:p>
          <a:p>
            <a:pPr rtl="0"/>
            <a:r>
              <a:rPr lang="es-419"/>
              <a:t>13.1 - Configuración de WLAN de sitio remoto.</a:t>
            </a:r>
          </a:p>
          <a:p>
            <a:pPr rtl="0"/>
            <a:r>
              <a:rPr lang="es-419"/>
              <a:t>13.1.10 – </a:t>
            </a:r>
            <a:r>
              <a:rPr lang="es-419" sz="1200"/>
              <a:t>Packet Tracer – Configure una red inalámbrica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268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13.1.11 - </a:t>
            </a:r>
            <a:r>
              <a:rPr lang="es-419" sz="1200"/>
              <a:t>Lab – Configure una red inalámbrica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600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WLAN.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13.2.1 – Video – Configure una WLAN básica en el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022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13.2.2 – Topología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71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13.2.3 – Inicie sesión en el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131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13.2.4 – </a:t>
            </a:r>
            <a:r>
              <a:rPr lang="es-419" sz="1200"/>
              <a:t>Ver información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56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>
                <a:solidFill>
                  <a:prstClr val="black"/>
                </a:solidFill>
              </a:rPr>
              <a:pPr algn="r" rtl="0"/>
              <a:t>2</a:t>
            </a:fld>
            <a:endParaRPr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buFontTx/>
              <a:buNone/>
            </a:pPr>
            <a:r>
              <a:rPr lang="es-419"/>
              <a:t>13.0 – Introducción</a:t>
            </a:r>
          </a:p>
          <a:p>
            <a:pPr rtl="0">
              <a:buFontTx/>
              <a:buNone/>
            </a:pPr>
            <a:r>
              <a:rPr lang="es-419"/>
              <a:t>13.0.2 – ¿Qué aprenderé en este módulo?</a:t>
            </a:r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13.2.5 - </a:t>
            </a:r>
            <a:r>
              <a:rPr lang="es-419" sz="1200"/>
              <a:t>Configuración avanzada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83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18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241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290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525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039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13.2.6 - </a:t>
            </a:r>
            <a:r>
              <a:rPr lang="es-419" sz="1200"/>
              <a:t>Configurar una WLAN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978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13.2 – Configure una WLAN básica en el WLC</a:t>
            </a:r>
          </a:p>
          <a:p>
            <a:pPr rtl="0"/>
            <a:r>
              <a:rPr lang="es-419"/>
              <a:t>13.2.7 - </a:t>
            </a:r>
            <a:r>
              <a:rPr lang="es-419" sz="1200"/>
              <a:t>Packet Tracer – Configure una WLAN básica en el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115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43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13.3.1 - </a:t>
            </a:r>
            <a:r>
              <a:rPr lang="es-419" sz="1200"/>
              <a:t>Video – Defina un servidor SNMP y RADIUS en el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3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13.3.2 - </a:t>
            </a:r>
            <a:r>
              <a:rPr lang="es-419" sz="1200"/>
              <a:t>SNMP y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524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13.3.3 - </a:t>
            </a:r>
            <a:r>
              <a:rPr lang="es-419" sz="1200"/>
              <a:t>Configurar la información del servidor SNMP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4247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13.3.4 - </a:t>
            </a:r>
            <a:r>
              <a:rPr lang="es-419" sz="1200"/>
              <a:t>Configurar la información del servidor RADIUS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7187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13.3.4 - </a:t>
            </a:r>
            <a:r>
              <a:rPr lang="es-419" sz="1200"/>
              <a:t>Configurar la información del servidor RADIUS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70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13.3.5 - </a:t>
            </a:r>
            <a:r>
              <a:rPr lang="es-419" sz="1200"/>
              <a:t>Video – Configurar una VLAN para una nueva WLAN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655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13.3.6 –Topología con direccionamiento VLAN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1010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13.3.7 - </a:t>
            </a:r>
            <a:r>
              <a:rPr lang="es-419" sz="1200"/>
              <a:t>Configurar una nueva interfaz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416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13.3.7 - </a:t>
            </a:r>
            <a:r>
              <a:rPr lang="es-419" sz="1200"/>
              <a:t>Configurar una nueva interfaz(Cont.)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5998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13.3.7 - </a:t>
            </a:r>
            <a:r>
              <a:rPr lang="es-419" sz="1200"/>
              <a:t>Configurar una nueva interfaz(Cont.)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054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13.3.7 - </a:t>
            </a:r>
            <a:r>
              <a:rPr lang="es-419" sz="1200"/>
              <a:t>Configurar una nueva interfaz(Cont.)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786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13.1.1 – Video - Configuración de una red inalámbrica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550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13.3.7 - </a:t>
            </a:r>
            <a:r>
              <a:rPr lang="es-419" sz="1200"/>
              <a:t>Configurar una nueva interfaz(Cont.)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118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13.3.8 - </a:t>
            </a:r>
            <a:r>
              <a:rPr lang="es-419" sz="1200"/>
              <a:t>Video – Configure DHCP para la nueva WLAN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700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13.3.9 - </a:t>
            </a:r>
            <a:r>
              <a:rPr lang="es-419" sz="1200"/>
              <a:t>Configurar un DHCP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8305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13.3.9 - </a:t>
            </a:r>
            <a:r>
              <a:rPr lang="es-419" sz="1200"/>
              <a:t>Configurar un DHCP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289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13.3.9 - </a:t>
            </a:r>
            <a:r>
              <a:rPr lang="es-419" sz="1200"/>
              <a:t>Configurar un DHCP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928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13.3.9 - </a:t>
            </a:r>
            <a:r>
              <a:rPr lang="es-419" sz="1200"/>
              <a:t>Configurar un DHCP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020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13.3.10 - </a:t>
            </a:r>
            <a:r>
              <a:rPr lang="es-419" sz="1200"/>
              <a:t>Video – Configurar una WLAN empresarial WPA2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914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13.3.11 - </a:t>
            </a:r>
            <a:r>
              <a:rPr lang="es-419" sz="1200"/>
              <a:t>Configurar una WLAN empresarial WPA2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963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13.3.11 - </a:t>
            </a:r>
            <a:r>
              <a:rPr lang="es-419" sz="1200"/>
              <a:t>Configurar una WLAN empresarial WPA2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2865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13.3.11 - </a:t>
            </a:r>
            <a:r>
              <a:rPr lang="es-419" sz="1200"/>
              <a:t>Configurar una WLAN empresarial WPA2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94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13.1.2 - </a:t>
            </a:r>
            <a:r>
              <a:rPr lang="es-419" sz="1200"/>
              <a:t>El router inalámbrico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20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13.3.11 - </a:t>
            </a:r>
            <a:r>
              <a:rPr lang="es-419" sz="1200"/>
              <a:t>Configurar una WLAN empresarial WPA2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83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13.3 – Configure una red inalámbrica WLAN WPA2 Enterprise en el WLC</a:t>
            </a:r>
          </a:p>
          <a:p>
            <a:pPr rtl="0"/>
            <a:r>
              <a:rPr lang="es-419"/>
              <a:t>13.3.12 - </a:t>
            </a:r>
            <a:r>
              <a:rPr lang="es-419" sz="1200"/>
              <a:t>Packet Tracer: configure una WPA2 Enterprise WLAN en el WLC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5040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384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13.4.1 –Enfoques de solución de problemas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350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13.4.1 – Enfoques de solución de problemas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759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13.4.2 – </a:t>
            </a:r>
            <a:r>
              <a:rPr lang="es-419" sz="1200"/>
              <a:t>Cliente Inalámbrico no se esta conectando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8498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13.4.2 – </a:t>
            </a:r>
            <a:r>
              <a:rPr lang="es-419" sz="1200"/>
              <a:t>Cliente Inalámbrico no se esta conectando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6189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13.4.3 – </a:t>
            </a:r>
            <a:r>
              <a:rPr lang="es-419" sz="1200"/>
              <a:t>Resolución de Problemas cuando la red esta lenta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9533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13.4.3 – </a:t>
            </a:r>
            <a:r>
              <a:rPr lang="es-419" sz="1200"/>
              <a:t>Resolución de Problemas cuando la red esta lenta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1438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13.4.4 – </a:t>
            </a:r>
            <a:r>
              <a:rPr lang="es-419" sz="1200"/>
              <a:t>Actualizar el firmware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20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13.1.3 – Iniciar sesión en el router inalámbrico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23984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13.4 – Solucionar problemas de WLAN</a:t>
            </a:r>
          </a:p>
          <a:p>
            <a:pPr rtl="0"/>
            <a:r>
              <a:rPr lang="es-419"/>
              <a:t>13.4.5 - </a:t>
            </a:r>
            <a:r>
              <a:rPr lang="es-419" sz="1200"/>
              <a:t>Packet Tracer: Solución de problemas WLAN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63263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13.5 – Práctica y Resumen del Módulo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13.5 – Práctica y Resumen del Módulo</a:t>
            </a:r>
          </a:p>
          <a:p>
            <a:pPr rtl="0"/>
            <a:r>
              <a:rPr lang="es-419"/>
              <a:t>13.5.1 - </a:t>
            </a:r>
            <a:r>
              <a:rPr lang="es-419" sz="1200"/>
              <a:t>Packet Tracer: Configuración WLAN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1964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 rtl="0"/>
              <a:t>63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13.1.4 - </a:t>
            </a:r>
            <a:r>
              <a:rPr lang="es-419" sz="1200"/>
              <a:t>Configuración Básica de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848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13.1.5 - </a:t>
            </a:r>
            <a:r>
              <a:rPr lang="es-419" sz="1200"/>
              <a:t>Configuración básica de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07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/>
              <a:t>13 – Configuración de WLAN</a:t>
            </a:r>
          </a:p>
          <a:p>
            <a:pPr rtl="0"/>
            <a:r>
              <a:rPr lang="es-419"/>
              <a:t>13.1 - Configuración de WLAN de sitio remoto</a:t>
            </a:r>
          </a:p>
          <a:p>
            <a:pPr rtl="0"/>
            <a:r>
              <a:rPr lang="es-419"/>
              <a:t>13.1.6 - </a:t>
            </a:r>
            <a:r>
              <a:rPr lang="es-419" sz="1200"/>
              <a:t>Configurar una red de malla inalámbrica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23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:c15="http://schemas.microsoft.com/office/drawing/2012/chart" xmlns:c="http://schemas.openxmlformats.org/drawingml/2006/chart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:c15="http://schemas.microsoft.com/office/drawing/2012/chart" xmlns:c="http://schemas.openxmlformats.org/drawingml/2006/chart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:c15="http://schemas.microsoft.com/office/drawing/2012/chart" xmlns:c="http://schemas.openxmlformats.org/drawingml/2006/chart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Cisco y/o sus filiales. Todos los derechos reservados.   Información confidencial de Cisco.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419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Cisco y/o sus filiales. Todos los derechos reservados.   Información confidencial de Cisco.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:c15="http://schemas.microsoft.com/office/drawing/2012/chart" xmlns:c="http://schemas.openxmlformats.org/drawingml/2006/chart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Módulo 13: Configuraciones de redes inalámbricas WLAN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>
              <a:spcBef>
                <a:spcPts val="0"/>
              </a:spcBef>
            </a:pP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Switching, Routing, y Wireless Essentials v7.0</a:t>
            </a:r>
          </a:p>
          <a:p>
            <a:pPr rtl="0">
              <a:spcBef>
                <a:spcPts val="0"/>
              </a:spcBef>
            </a:pPr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(SRWE)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del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NAT para IPv4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F3EE6C6B-0A8B-4195-A5E0-2C1D3CAD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83" y="731837"/>
            <a:ext cx="4900420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Por lo general, el ISP asigna una dirección públicamente enrutable al router inalámbrico y utiliza una dirección de red privada para direccionar en la LAN.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Para permitir que los hosts en la LAN se comuniquen con el mundo exterior, el router utilizará un proceso llamado Traducción de direcciones de red (NAT).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NAT traduce una dirección IPv4 de origen privada (local) a una dirección pública (global) (el proceso se invierte para los paquetes entrantes).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NAT hace posible compartir una dirección IPv4 pública al rastrear los números de puerto de origen para cada sesión establecida por un dispositivo.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 su ISP tiene la IPv6 habilitada, verá una dirección IPv6 única para cada dispositivo.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3194B37-7A77-454D-8366-51417132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3" y="1273269"/>
            <a:ext cx="3456034" cy="26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del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Calidad de servicio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2133746-CB4B-46ED-8442-D94560F0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Muchos routers domésticos y de oficinas pequeñas tienen una opción para configurar la calidad de servicio (QoS).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Al configurar la QoS, puede garantizar que ciertos tipos de tráfico, como voz y video, tengan prioridad respecto del tráfico sin plazos, como el correo electrónico y la navegación web.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En algunos routers inalámbricos, también se puede priorizar el tráfico en puertos específicos.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4D34F0B-6AA6-4CB8-9CF3-4FA353A8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676" y="2049915"/>
            <a:ext cx="3854648" cy="216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9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Reenvío de puerto</a:t>
            </a:r>
            <a:r>
              <a:rPr lang="es-419" sz="160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3CDE018-D867-4E28-ACA0-CE828C6F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Los routers inalámbricos comúnmente se pueden utilizar para bloquear puertos TCP y UDP, a fin de impedir el acceso no autorizado entrante y saliente de una 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No obstante, existen situaciones en las que deben abrirse puertos específicos para que determinados programas y aplicaciones puedan comunicarse con dispositivos de otras redes.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reenvío a puerto asignado es un método basado en reglas que permite dirigir el tráfico entre dispositivos de redes separadas.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activación de puertos permite que el router reenvíe datos temporalmente mediante puertos entrantes a un dispositivo determinado.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Se puede utilizar la activación de puertos para reenviar datos a una PC solo si se utiliza un rango de puertos designados para realizar una solicitud saliente. </a:t>
            </a:r>
          </a:p>
        </p:txBody>
      </p:sp>
    </p:spTree>
    <p:extLst>
      <p:ext uri="{BB962C8B-B14F-4D97-AF65-F5344CB8AC3E}">
        <p14:creationId xmlns:p14="http://schemas.microsoft.com/office/powerpoint/2010/main" val="26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Packet Tracer – Configure una red inalámbrica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4BFE5AAA-7BEE-4288-B562-D542C16B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esta actividad de Packet Tracer, completará los siguientes objetivos: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Conectarse a un router inalámbrico.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el router inalámbrico.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Conectar un dispositivo cableado al router inalámbrico.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Conectar un dispositivo inalámbrico a un router inalámbrico.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Agregar un AP a la red para ampliar la cobertura inalámbrica.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Actualizar la configuración predeterminada del router.</a:t>
            </a:r>
          </a:p>
        </p:txBody>
      </p:sp>
    </p:spTree>
    <p:extLst>
      <p:ext uri="{BB962C8B-B14F-4D97-AF65-F5344CB8AC3E}">
        <p14:creationId xmlns:p14="http://schemas.microsoft.com/office/powerpoint/2010/main" val="36656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Lab – Configure una red inalámbrica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4BFE5AAA-7BEE-4288-B562-D542C16B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esta práctica de laboratorio, hará las configuraciones básicas en un router inalámbrico y conectará una PC al router de manera inalámbrica.</a:t>
            </a:r>
          </a:p>
        </p:txBody>
      </p:sp>
    </p:spTree>
    <p:extLst>
      <p:ext uri="{BB962C8B-B14F-4D97-AF65-F5344CB8AC3E}">
        <p14:creationId xmlns:p14="http://schemas.microsoft.com/office/powerpoint/2010/main" val="40644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13.2 - Configure una WLAN básica en el WLC.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Configure una WLAN básica en el WLC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D91A3C2-4B53-4E46-BC1E-362B6A60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800">
                <a:solidFill>
                  <a:srgbClr val="000000"/>
                </a:solidFill>
              </a:rPr>
              <a:t>Este video cubrirá lo siguiente: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800">
                <a:solidFill>
                  <a:srgbClr val="000000"/>
                </a:solidFill>
              </a:rPr>
              <a:t>Revise la topología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800">
                <a:solidFill>
                  <a:srgbClr val="000000"/>
                </a:solidFill>
              </a:rPr>
              <a:t>Acceda a la GUI para el controlador WLAN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800">
                <a:solidFill>
                  <a:srgbClr val="000000"/>
                </a:solidFill>
              </a:rPr>
              <a:t>Información sobre la red inalámbrica en la pantalla de resumen de red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800">
                <a:solidFill>
                  <a:srgbClr val="000000"/>
                </a:solidFill>
              </a:rPr>
              <a:t>Configurar una nueva WLAN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800">
                <a:solidFill>
                  <a:srgbClr val="000000"/>
                </a:solidFill>
              </a:rPr>
              <a:t>Asegure la nueva WLAN</a:t>
            </a:r>
          </a:p>
        </p:txBody>
      </p:sp>
    </p:spTree>
    <p:extLst>
      <p:ext uri="{BB962C8B-B14F-4D97-AF65-F5344CB8AC3E}">
        <p14:creationId xmlns:p14="http://schemas.microsoft.com/office/powerpoint/2010/main" val="1758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Topología de WLC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0B9F3ECB-836A-4B17-8DB8-D94926DE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892239" cy="3361599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topología y el esquema de direccionamiento utilizados para este tema se muestran en la figura y la tabla.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punto de acceso (AP) es un AP basado en el controlador en lugar de un AP autónomo, por lo que no requiere configuración inicial y a menudo se denomina AP ligero (LAPs).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puntos de acceso LAPs usan el Protocolo Lightweight Access Point Protocol (LWAPP) para comunicarse con el controlador WLAN (WLC).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AP basados en controladores son útiles en situaciones en las que se requieren muchos AP en la red.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Conforme se agregan puntos de acceso, cada punto de acceso es configurado y administrado de manera automática por el WLC.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DEEFD1E-D246-4ACC-B7A5-31D1504BD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399177"/>
              </p:ext>
            </p:extLst>
          </p:nvPr>
        </p:nvGraphicFramePr>
        <p:xfrm>
          <a:off x="5006642" y="2189682"/>
          <a:ext cx="3954448" cy="314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327807571"/>
                    </a:ext>
                  </a:extLst>
                </a:gridCol>
                <a:gridCol w="858741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348928102"/>
                    </a:ext>
                  </a:extLst>
                </a:gridCol>
                <a:gridCol w="1137037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822506009"/>
                    </a:ext>
                  </a:extLst>
                </a:gridCol>
                <a:gridCol w="1288110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3300627119"/>
                    </a:ext>
                  </a:extLst>
                </a:gridCol>
              </a:tblGrid>
              <a:tr h="212264"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000">
                          <a:effectLst/>
                        </a:rPr>
                        <a:t>Dispositivo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000">
                          <a:effectLst/>
                        </a:rPr>
                        <a:t>Interfaz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000">
                          <a:effectLst/>
                        </a:rPr>
                        <a:t>Dirección IP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000">
                          <a:effectLst/>
                        </a:rPr>
                        <a:t>Máscara de subred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391689401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R1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F0/0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172.16.1.1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3346906376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R1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F0/1.1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192.168.200.1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50498605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S1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VLAN 1</a:t>
                      </a:r>
                    </a:p>
                  </a:txBody>
                  <a:tcPr marL="47625" marR="47625" marT="47625" marB="47625" anchor="ctr"/>
                </a:tc>
                <a:tc gridSpan="2"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DHCP</a:t>
                      </a: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340670286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WLC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Administración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192.168.200.254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291173808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AP1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Wired 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192.168.200.3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1119465407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PC-A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NIC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172.16.1.254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255.255.255.0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009576385"/>
                  </a:ext>
                </a:extLst>
              </a:tr>
              <a:tr h="212264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PC-B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NIC</a:t>
                      </a:r>
                    </a:p>
                  </a:txBody>
                  <a:tcPr marL="47625" marR="47625" marT="47625" marB="47625" anchor="ctr"/>
                </a:tc>
                <a:tc gridSpan="2"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DHCP</a:t>
                      </a: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809065936"/>
                  </a:ext>
                </a:extLst>
              </a:tr>
              <a:tr h="342887"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Computadora portátil inalámbrica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NIC</a:t>
                      </a:r>
                    </a:p>
                  </a:txBody>
                  <a:tcPr marL="47625" marR="47625" marT="47625" marB="47625" anchor="ctr"/>
                </a:tc>
                <a:tc gridSpan="2">
                  <a:txBody>
                    <a:bodyPr/>
                    <a:lstStyle/>
                    <a:p>
                      <a:pPr rtl="0" fontAlgn="ctr"/>
                      <a:r>
                        <a:rPr lang="es-419" sz="1000" b="0">
                          <a:effectLst/>
                        </a:rPr>
                        <a:t>DHCP</a:t>
                      </a:r>
                    </a:p>
                  </a:txBody>
                  <a:tcPr marL="47625" marR="47625" marT="47625" marB="476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16930760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751EEF4-08C1-4F48-8C82-83F85C2F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35" y="217841"/>
            <a:ext cx="2561123" cy="18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9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Inicie sesión en el WLC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8BF8E58F-DA90-4868-A644-DA5460109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5" y="731837"/>
            <a:ext cx="834548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Configurar un controlador de red inalámbrica (WLC) no es muy diferente que configurar un router inalámbrico El WLC controla los AP y proporciona más servicios y capacidades de gestión.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>
                <a:solidFill>
                  <a:srgbClr val="000000"/>
                </a:solidFill>
              </a:rPr>
              <a:t>El usuario inicia sesión en el WLC utilizando credenciales que se configuraron durante la configuración inicial.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E9C38E45-3CA3-4B3F-8695-CDB21CA4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18" y="1997904"/>
            <a:ext cx="4399357" cy="241375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7A93B4E-9A8E-4B09-88D5-29E75F1244DF}"/>
              </a:ext>
            </a:extLst>
          </p:cNvPr>
          <p:cNvSpPr txBox="1">
            <a:spLocks/>
          </p:cNvSpPr>
          <p:nvPr/>
        </p:nvSpPr>
        <p:spPr>
          <a:xfrm>
            <a:off x="347124" y="1939896"/>
            <a:ext cx="3946131" cy="23415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>
                <a:solidFill>
                  <a:srgbClr val="000000"/>
                </a:solidFill>
              </a:rPr>
              <a:t>La</a:t>
            </a:r>
            <a:r>
              <a:rPr lang="es-419" sz="1600" b="1">
                <a:solidFill>
                  <a:srgbClr val="000000"/>
                </a:solidFill>
              </a:rPr>
              <a:t>página de resumen</a:t>
            </a:r>
            <a:r>
              <a:rPr lang="es-419" sz="1600">
                <a:solidFill>
                  <a:srgbClr val="000000"/>
                </a:solidFill>
              </a:rPr>
              <a:t> de red es un panel que proporciona una descripción general rápida de las redes inalámbricas configuradas, los puntos de acceso asociados (AP) y los clientes activos.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>
                <a:solidFill>
                  <a:srgbClr val="000000"/>
                </a:solidFill>
              </a:rPr>
              <a:t>También puede ver la cantidad de puntos de acceso no autorizados y clientes.</a:t>
            </a:r>
          </a:p>
        </p:txBody>
      </p:sp>
    </p:spTree>
    <p:extLst>
      <p:ext uri="{BB962C8B-B14F-4D97-AF65-F5344CB8AC3E}">
        <p14:creationId xmlns:p14="http://schemas.microsoft.com/office/powerpoint/2010/main" val="259410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945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Ver información 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AD461AA-922C-460B-A71E-5401FBC85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1641371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Haga clic en </a:t>
            </a:r>
            <a:r>
              <a:rPr lang="es-419" sz="1600" b="1">
                <a:solidFill>
                  <a:srgbClr val="000000"/>
                </a:solidFill>
              </a:rPr>
              <a:t>Puntos de acceso (AP)</a:t>
            </a:r>
            <a:r>
              <a:rPr lang="es-419" sz="1600">
                <a:solidFill>
                  <a:srgbClr val="000000"/>
                </a:solidFill>
              </a:rPr>
              <a:t> en el menú de la izquierda para ver una imagen general de la información y el rendimiento del sistema AP.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5882B81-C830-41B6-8C95-FED3920E1E3F}"/>
              </a:ext>
            </a:extLst>
          </p:cNvPr>
          <p:cNvSpPr txBox="1">
            <a:spLocks/>
          </p:cNvSpPr>
          <p:nvPr/>
        </p:nvSpPr>
        <p:spPr>
          <a:xfrm>
            <a:off x="474663" y="1304405"/>
            <a:ext cx="3234212" cy="342116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punto de acceso (AP) esta usando la dirección IP 192.168.200.3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Debido a que el protocolo Cisco Discovery Protocol (CDP) esta activo en esta red, el WLC sabe que el punto de acceso esta conectado al puerto FastEthernet 0/1 del switch.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punto de acceso (AP) en la topología es un Cisco Aironet 1815i lo que significa que se puede usar la linea de comandos y un conjunto limitado de comandos IOS familiares.</a:t>
            </a:r>
          </a:p>
        </p:txBody>
      </p:sp>
      <p:pic>
        <p:nvPicPr>
          <p:cNvPr id="1026" name="Picture 2" descr="C:\Users\bvachon\AppData\Local\Temp\SNAGHTML1aba7b2b.PNG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86338316-7EA1-4145-95FC-C13C4E7B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87" y="1123958"/>
            <a:ext cx="5118931" cy="27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es-419"/>
              <a:t>Objetivos del módulo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578E99C3-C6EF-8348-99C6-8024418DD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757551"/>
          </a:xfrm>
        </p:spPr>
        <p:txBody>
          <a:bodyPr/>
          <a:lstStyle/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Titulo del Módulo: </a:t>
            </a:r>
            <a:r>
              <a:rPr lang="es-419" sz="140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Configuraciones de redes inalámbricas WLAN</a:t>
            </a:r>
          </a:p>
          <a:p>
            <a:pPr marL="0" lvl="0" indent="0" defTabSz="91440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pPr marL="0" lvl="0" indent="0" defTabSz="914400" rtl="0" ea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419" sz="1400" b="1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Objetivo del Modulo</a:t>
            </a:r>
            <a:r>
              <a:rPr lang="es-419" sz="140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419"/>
              <a:t>Implementar una WLAN utilizando un enrutador inalámbrico y WLC.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2203BE17-8BB3-DF41-A2CF-06DE014D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11094"/>
              </p:ext>
            </p:extLst>
          </p:nvPr>
        </p:nvGraphicFramePr>
        <p:xfrm>
          <a:off x="368097" y="1807506"/>
          <a:ext cx="789683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417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2579019526"/>
                    </a:ext>
                  </a:extLst>
                </a:gridCol>
                <a:gridCol w="5301413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176422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>
                          <a:effectLst/>
                        </a:rPr>
                        <a:t>Título del tema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>
                          <a:effectLst/>
                        </a:rPr>
                        <a:t>Objetivo del tema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742401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solidFill>
                            <a:schemeClr val="bg1"/>
                          </a:solidFill>
                          <a:effectLst/>
                        </a:rPr>
                        <a:t>Configuración de WLAN del sitio remoto</a:t>
                      </a:r>
                    </a:p>
                  </a:txBody>
                  <a:tcPr marL="47625" marR="47625" marT="47625" marB="476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effectLst/>
                        </a:rPr>
                        <a:t>Configurar una WLAN para admitir un sitio remoto.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315095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solidFill>
                            <a:schemeClr val="bg1"/>
                          </a:solidFill>
                          <a:effectLst/>
                        </a:rPr>
                        <a:t>Configuración de una WLAN Básico en el WLC</a:t>
                      </a:r>
                    </a:p>
                  </a:txBody>
                  <a:tcPr marL="47625" marR="47625" marT="47625" marB="476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effectLst/>
                        </a:rPr>
                        <a:t>Configurar un WLC de red inalámbrica WLAN para que use la interfaz de administración y la autenticación WPA2 PSK.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77208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solidFill>
                            <a:schemeClr val="bg1"/>
                          </a:solidFill>
                          <a:effectLst/>
                        </a:rPr>
                        <a:t>Configuración de una red inalámbrica WLAN WPA2 Enterprise en el WLC</a:t>
                      </a:r>
                    </a:p>
                  </a:txBody>
                  <a:tcPr marL="47625" marR="47625" marT="47625" marB="476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effectLst/>
                        </a:rPr>
                        <a:t>Configurar un WLC de red inalámbrica WLAN para que use una interfaz VLAN, un servidor DHCP, y autenticación WPA2 Enterpise.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322880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solidFill>
                            <a:schemeClr val="bg1"/>
                          </a:solidFill>
                          <a:effectLst/>
                        </a:rPr>
                        <a:t>Solución de problemas de WLAN</a:t>
                      </a:r>
                    </a:p>
                  </a:txBody>
                  <a:tcPr marL="47625" marR="47625" marT="47625" marB="476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b="0">
                          <a:effectLst/>
                        </a:rPr>
                        <a:t>Resolver problemas comunes de la configuración inalámbrica.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31348099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 Configuraciones Avanzadas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8045F764-E1B3-4F1D-B3C1-27984A0CE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48" y="731838"/>
            <a:ext cx="8561772" cy="1318118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mayoría de los WLC tienen configuraciones básicas y menús que los usuarios pueden accesar rápidamente para implementar una variedad de configuraciones comunes.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Sin embrago, como administrador de la red, usted comúnmente accederá a la configuración avanzada. 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326F9F69-283C-4287-B77D-B8278664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48" y="1615154"/>
            <a:ext cx="4777320" cy="209722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5E342DB-2FFC-4ADC-99B5-F1D8E9137E46}"/>
              </a:ext>
            </a:extLst>
          </p:cNvPr>
          <p:cNvSpPr txBox="1">
            <a:spLocks/>
          </p:cNvSpPr>
          <p:nvPr/>
        </p:nvSpPr>
        <p:spPr>
          <a:xfrm>
            <a:off x="192948" y="1615155"/>
            <a:ext cx="3977400" cy="266628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En el controlador inalámbrico Cisco 3504, haga clic en </a:t>
            </a:r>
            <a:r>
              <a:rPr lang="es-419" sz="1400" b="1">
                <a:solidFill>
                  <a:srgbClr val="000000"/>
                </a:solidFill>
              </a:rPr>
              <a:t>Avanzado</a:t>
            </a:r>
            <a:r>
              <a:rPr lang="es-419" sz="1400">
                <a:solidFill>
                  <a:srgbClr val="000000"/>
                </a:solidFill>
              </a:rPr>
              <a:t> en la esquina superior derecha para accesar la página </a:t>
            </a:r>
            <a:r>
              <a:rPr lang="es-419" sz="1400" b="1">
                <a:solidFill>
                  <a:srgbClr val="000000"/>
                </a:solidFill>
              </a:rPr>
              <a:t>Resumen</a:t>
            </a:r>
            <a:r>
              <a:rPr lang="es-419" sz="1400">
                <a:solidFill>
                  <a:srgbClr val="000000"/>
                </a:solidFill>
              </a:rPr>
              <a:t>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Desde aquí, usted puede acceder a toda la configuración del WLC.</a:t>
            </a:r>
          </a:p>
        </p:txBody>
      </p:sp>
    </p:spTree>
    <p:extLst>
      <p:ext uri="{BB962C8B-B14F-4D97-AF65-F5344CB8AC3E}">
        <p14:creationId xmlns:p14="http://schemas.microsoft.com/office/powerpoint/2010/main" val="16907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539087E-37BB-492A-9D81-66CD0F20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1839913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Los controladores de LAN inalámbricos tienen puertos de conmutador de capa 2 e interfaces virtuales que se crean en software y son muy similares a las interfaces VLAN.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Cada puerto físico puede admitir muchos AP y WLAN.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puertos en el WLC son básicamente puertos troncales que pueden llevar tráfico de múltiples VLANs hacia un switch para distribuirlo a múltiples puntos de acceso.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Cada punto de acceso puede soportar varias WLANs.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F5F65757-2F06-46D8-ABE9-904E50DE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413705"/>
            <a:ext cx="62865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2CF27E2-7F3B-439D-B5FC-B0FD2555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WLAN en el WLC incluye los siguientes pasos: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Crear la WLAN.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Aplicar y active la WLAN.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Seleccionar la interfaz.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Asegurar la WLAN.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Verificar que la WLAN este funcionando.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Monitorear la WLAN.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Ver la información del cliente inalámbrico.</a:t>
            </a:r>
          </a:p>
          <a:p>
            <a:pPr marL="457200" indent="-4572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2CF27E2-7F3B-439D-B5FC-B0FD2555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635865" cy="1025245"/>
          </a:xfrm>
        </p:spPr>
        <p:txBody>
          <a:bodyPr/>
          <a:lstStyle/>
          <a:p>
            <a:pPr marL="342900" indent="-342900" algn="l" rtl="0"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Crea la WLAN:</a:t>
            </a:r>
            <a:r>
              <a:rPr lang="es-419" sz="1600">
                <a:solidFill>
                  <a:srgbClr val="000000"/>
                </a:solidFill>
              </a:rPr>
              <a:t> en la figura, se crea una nueva WLAN con un nombre </a:t>
            </a:r>
            <a:r>
              <a:rPr lang="es-419" sz="1600" b="1">
                <a:solidFill>
                  <a:srgbClr val="000000"/>
                </a:solidFill>
              </a:rPr>
              <a:t>SSID </a:t>
            </a:r>
            <a:r>
              <a:rPr lang="es-419" sz="1600">
                <a:solidFill>
                  <a:srgbClr val="000000"/>
                </a:solidFill>
              </a:rPr>
              <a:t>Wireless_LAN.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Arial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Aplique y habilite la WLAN: </a:t>
            </a:r>
            <a:r>
              <a:rPr lang="es-419" sz="1600">
                <a:solidFill>
                  <a:srgbClr val="000000"/>
                </a:solidFill>
              </a:rPr>
              <a:t>A continuación, se habilita la WLAN, se configuran los ajustes de WLAN.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28EEE54-4C0B-4265-9064-59F544BE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65" y="666572"/>
            <a:ext cx="4845147" cy="1237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F505D17-A729-4F39-BB42-1B357A0C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66" y="2176566"/>
            <a:ext cx="4829847" cy="24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2CF27E2-7F3B-439D-B5FC-B0FD2555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3510860" cy="4147811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Seleccione la interfaz:</a:t>
            </a:r>
            <a:r>
              <a:rPr lang="es-419" sz="1600">
                <a:solidFill>
                  <a:srgbClr val="000000"/>
                </a:solidFill>
              </a:rPr>
              <a:t> Se debe seleccionar la interfaz que transportará el tráfico WLAN.</a:t>
            </a: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3"/>
            </a:pPr>
            <a:endParaRPr lang="en-CA" sz="1600" b="1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Asegure la WLAN</a:t>
            </a:r>
            <a:r>
              <a:rPr lang="es-419" sz="1600">
                <a:solidFill>
                  <a:srgbClr val="000000"/>
                </a:solidFill>
              </a:rPr>
              <a:t>: la pestaña Seguridad se utiliza para acceder a todas las opciones disponibles para proteger la LAN.</a:t>
            </a:r>
            <a:r>
              <a:rPr lang="es-419" sz="1600" b="1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2E6769B0-F746-42F9-A2A2-BCBF7C8D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10" y="2805392"/>
            <a:ext cx="4368974" cy="1906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7E2A1CF-0080-43B8-AA5F-BFF21647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28" y="665394"/>
            <a:ext cx="4368974" cy="19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2CF27E2-7F3B-439D-B5FC-B0FD2555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763109" cy="1677134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5"/>
            </a:pPr>
            <a:r>
              <a:rPr lang="es-419" sz="1600" b="1">
                <a:solidFill>
                  <a:srgbClr val="000000"/>
                </a:solidFill>
              </a:rPr>
              <a:t>Verifique que la WLAN esté operativa: </a:t>
            </a:r>
            <a:r>
              <a:rPr lang="es-419" sz="1600">
                <a:solidFill>
                  <a:srgbClr val="000000"/>
                </a:solidFill>
              </a:rPr>
              <a:t>El </a:t>
            </a:r>
            <a:r>
              <a:rPr lang="es-419" sz="1600" b="1">
                <a:solidFill>
                  <a:srgbClr val="000000"/>
                </a:solidFill>
              </a:rPr>
              <a:t>menú WLAN</a:t>
            </a:r>
            <a:r>
              <a:rPr lang="es-419" sz="1600">
                <a:solidFill>
                  <a:srgbClr val="000000"/>
                </a:solidFill>
              </a:rPr>
              <a:t>de la izquierda se usa para ver la WLAN recién configurada y sus configuraciones.</a:t>
            </a:r>
            <a:r>
              <a:rPr lang="es-419" sz="1600" b="1">
                <a:solidFill>
                  <a:srgbClr val="000000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 startAt="5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5"/>
            </a:pPr>
            <a:r>
              <a:rPr lang="es-419" sz="1600" b="1">
                <a:solidFill>
                  <a:srgbClr val="000000"/>
                </a:solidFill>
              </a:rPr>
              <a:t>Monitoree la WLAN</a:t>
            </a:r>
            <a:r>
              <a:rPr lang="es-419" sz="1600">
                <a:solidFill>
                  <a:srgbClr val="000000"/>
                </a:solidFill>
              </a:rPr>
              <a:t>: La pestaña  </a:t>
            </a:r>
            <a:r>
              <a:rPr lang="es-419" sz="1600" b="1">
                <a:solidFill>
                  <a:srgbClr val="000000"/>
                </a:solidFill>
              </a:rPr>
              <a:t>Monitorear </a:t>
            </a:r>
            <a:r>
              <a:rPr lang="es-419" sz="1600">
                <a:solidFill>
                  <a:srgbClr val="000000"/>
                </a:solidFill>
              </a:rPr>
              <a:t> se utiliza para acceder a la página de </a:t>
            </a:r>
            <a:r>
              <a:rPr lang="es-419" sz="1600" b="1">
                <a:solidFill>
                  <a:srgbClr val="000000"/>
                </a:solidFill>
              </a:rPr>
              <a:t> Resumen </a:t>
            </a:r>
            <a:r>
              <a:rPr lang="es-419" sz="1600">
                <a:solidFill>
                  <a:srgbClr val="000000"/>
                </a:solidFill>
              </a:rPr>
              <a:t> avanzada y confirmar que </a:t>
            </a:r>
            <a:r>
              <a:rPr lang="es-419" sz="1600" b="1">
                <a:solidFill>
                  <a:srgbClr val="000000"/>
                </a:solidFill>
              </a:rPr>
              <a:t>Wireless_LAN</a:t>
            </a:r>
            <a:r>
              <a:rPr lang="es-419" sz="1600">
                <a:solidFill>
                  <a:srgbClr val="000000"/>
                </a:solidFill>
              </a:rPr>
              <a:t> ahora tiene un cliente que utiliza sus servicios.</a:t>
            </a:r>
          </a:p>
          <a:p>
            <a:pPr marL="342900" indent="-342900" algn="l">
              <a:buFont typeface="+mj-lt"/>
              <a:buAutoNum type="arabicPeriod" startAt="5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5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0B29A0-5DF7-4449-AA90-AA93D40C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28" y="665394"/>
            <a:ext cx="4343399" cy="934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BD1C815-9D36-4AB9-94A3-EA964C676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28" y="2144997"/>
            <a:ext cx="4343399" cy="19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2CF27E2-7F3B-439D-B5FC-B0FD2555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764829" cy="2273534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7"/>
            </a:pPr>
            <a:r>
              <a:rPr lang="es-419" sz="1600" b="1">
                <a:solidFill>
                  <a:srgbClr val="000000"/>
                </a:solidFill>
              </a:rPr>
              <a:t>Ver detalles del cliente inalámbrico:</a:t>
            </a:r>
            <a:r>
              <a:rPr lang="es-419" sz="1600">
                <a:solidFill>
                  <a:srgbClr val="000000"/>
                </a:solidFill>
              </a:rPr>
              <a:t>haga clic </a:t>
            </a:r>
            <a:r>
              <a:rPr lang="es-419" sz="1600" b="1">
                <a:solidFill>
                  <a:srgbClr val="000000"/>
                </a:solidFill>
              </a:rPr>
              <a:t>Clientes</a:t>
            </a:r>
            <a:r>
              <a:rPr lang="es-419" sz="1600">
                <a:solidFill>
                  <a:srgbClr val="000000"/>
                </a:solidFill>
              </a:rPr>
              <a:t>en el menú de la izquierda para ver más información sobre los clientes conectados a la WLAN.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54FE627E-D7DC-4552-85E4-183A5643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27" y="665394"/>
            <a:ext cx="4343399" cy="9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WLAN básica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Packet Tracer – Configure una WLAN básica en el WLC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72A704A-64B1-4FAD-BDDF-E59F440CA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este laboratorio, explorará algunas de las características de un Controlador de la red Inalámbrica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Va a crear una nueva WLAN en el controlador e implementar seguridad en esa 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Luego va a configurar un host inalámbrico para conectarse a la nueva WLAN a través de un AP que esté bajo el control del WLC.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Por último, verificará que exista conectividad.</a:t>
            </a:r>
          </a:p>
        </p:txBody>
      </p:sp>
    </p:spTree>
    <p:extLst>
      <p:ext uri="{BB962C8B-B14F-4D97-AF65-F5344CB8AC3E}">
        <p14:creationId xmlns:p14="http://schemas.microsoft.com/office/powerpoint/2010/main" val="7549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13.3 - Configure una red inalámbrica WLAN WPA2 Enterprise en el WLC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89698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una red inalámbrica WLAN WPA2 Enterprise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Defina un servidor SNMP y RADIUS en el WLC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0674CD1-43A6-4491-8658-C8969872C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Este video cubrirá lo siguiente: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el controlador WLAN para enviar trampas SNMP a un servidor externo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el controlador WLAN para usar un servidor RADIUS externo para autenticar a los usuarios de WLAN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Verifique la conectividad con el servidor RADIUS</a:t>
            </a:r>
          </a:p>
        </p:txBody>
      </p:sp>
    </p:spTree>
    <p:extLst>
      <p:ext uri="{BB962C8B-B14F-4D97-AF65-F5344CB8AC3E}">
        <p14:creationId xmlns:p14="http://schemas.microsoft.com/office/powerpoint/2010/main" val="42154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13.1 - Configuración de WLAN de sitio remoto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SNMP y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EF55340-1EB9-4F11-BE23-8C3B36E3A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4885614" cy="3689897"/>
          </a:xfrm>
        </p:spPr>
        <p:txBody>
          <a:bodyPr/>
          <a:lstStyle/>
          <a:p>
            <a:pPr marL="0" indent="0" algn="l" rtl="0"/>
            <a:r>
              <a:rPr lang="es-419" sz="1500">
                <a:solidFill>
                  <a:srgbClr val="000000"/>
                </a:solidFill>
              </a:rPr>
              <a:t>La PC-A está ejecutando el software del servidor Simple Network Management Protocol (SNMP) y el servicio de autenticación remota de acceso telefónico (RADIUS).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administrador de red quiere que el WLC reenvíe todos los mensajes de registro SNMP (es decir, trampas) al servidor SNMP.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administrador de la red quiere usar un servidor RADIUS para los servicios de autenticación, autorización y contabilidad (AAA).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usuarios ingresarán sus credenciales de nombre de usuario y contraseña que serán verificadas por el servidor RADIUS.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servidor RADIUS se necesita para las redes WLAN que están usando autenticación WPA2 Enterprise.</a:t>
            </a:r>
          </a:p>
          <a:p>
            <a:pPr marL="73085" lvl="1" indent="0" rtl="0">
              <a:buNone/>
            </a:pPr>
            <a:r>
              <a:rPr lang="es-419" b="1">
                <a:solidFill>
                  <a:srgbClr val="000000"/>
                </a:solidFill>
              </a:rPr>
              <a:t>Nota</a:t>
            </a:r>
            <a:r>
              <a:rPr lang="es-419">
                <a:solidFill>
                  <a:srgbClr val="000000"/>
                </a:solidFill>
              </a:rPr>
              <a:t>: La configuración del servidor SNMP y del servidor RADIUS está fuera del alcance de este módulo.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31AE5712-3425-453F-B1F5-EFB63D52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82" y="819987"/>
            <a:ext cx="3449030" cy="2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2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la información del servidor SNMP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DA4D99DA-6F7E-4479-B55B-DD02055C7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3977520" cy="142294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Para habilitar SNMP y configurar las opciones: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la pestaña </a:t>
            </a:r>
            <a:r>
              <a:rPr lang="es-419" sz="1400" b="1">
                <a:solidFill>
                  <a:srgbClr val="000000"/>
                </a:solidFill>
              </a:rPr>
              <a:t>MANAGEMENT</a:t>
            </a:r>
            <a:r>
              <a:rPr lang="es-419" sz="1400">
                <a:solidFill>
                  <a:srgbClr val="000000"/>
                </a:solidFill>
              </a:rPr>
              <a:t> para acceder a una variedad de funciones de administración. 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SNMP</a:t>
            </a:r>
            <a:r>
              <a:rPr lang="es-419" sz="1400">
                <a:solidFill>
                  <a:srgbClr val="000000"/>
                </a:solidFill>
              </a:rPr>
              <a:t> para expandir los sub-menús.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Trap Receivers (Receptores de trampa) </a:t>
            </a:r>
            <a:r>
              <a:rPr lang="es-419" sz="1400">
                <a:solidFill>
                  <a:srgbClr val="000000"/>
                </a:solidFill>
              </a:rPr>
              <a:t>. 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New... (Nuevo...)</a:t>
            </a:r>
            <a:r>
              <a:rPr lang="es-419" sz="1400">
                <a:solidFill>
                  <a:srgbClr val="000000"/>
                </a:solidFill>
              </a:rPr>
              <a:t> para configurar un nuevo recibidor de SNMP trap.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Ingrese el nombre de la comunidad SNMP y la dirección IP (IPv4 o IPv6) para el servidor SNMP y luego haga clic en </a:t>
            </a:r>
            <a:r>
              <a:rPr lang="es-419" sz="1400" b="1">
                <a:solidFill>
                  <a:srgbClr val="000000"/>
                </a:solidFill>
              </a:rPr>
              <a:t>Apply (Aplicar)</a:t>
            </a:r>
            <a:r>
              <a:rPr lang="es-419" sz="1400">
                <a:solidFill>
                  <a:srgbClr val="000000"/>
                </a:solidFill>
              </a:rPr>
              <a:t>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Ahora el WLC enviará los mensajes de registro de SNMP al servidor SNMP.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52763219-29DF-48D3-9FA3-B62B10F8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89" y="846114"/>
            <a:ext cx="4531512" cy="1241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7B721CE-2F5C-4703-8969-159A42BB0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189" y="2802754"/>
            <a:ext cx="4531513" cy="10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la información del servidor RADIUS</a:t>
            </a:r>
            <a:r>
              <a:rPr lang="es-419" sz="160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EED4C701-3F9B-428D-9107-E3B21447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138795" cy="423114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Para configurar el WLC con la información del servidor RADIUS: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SECURITY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RADIUS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Authentication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Haga clic en </a:t>
            </a:r>
            <a:r>
              <a:rPr lang="es-419" sz="1400" b="1">
                <a:solidFill>
                  <a:srgbClr val="000000"/>
                </a:solidFill>
              </a:rPr>
              <a:t> New...</a:t>
            </a:r>
            <a:r>
              <a:rPr lang="es-419" sz="1400">
                <a:solidFill>
                  <a:srgbClr val="000000"/>
                </a:solidFill>
              </a:rPr>
              <a:t>para agregar la PC-A como el servidor RADIUS. </a:t>
            </a:r>
          </a:p>
          <a:p>
            <a:pPr marL="342900" indent="-342900" algn="l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58835" lvl="1" indent="-285750" rtl="0"/>
            <a:r>
              <a:rPr lang="es-419">
                <a:solidFill>
                  <a:srgbClr val="000000"/>
                </a:solidFill>
              </a:rPr>
              <a:t>Ingrese la dirección IPv4 para PC-A y el secreto compartido que se utilizará entre el WLC y el servidor RADIUS y luego haga clic en Aply (Aplicar).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DF77F1A6-EFB9-4D36-BCFB-6CA8FA2F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44" y="726740"/>
            <a:ext cx="4724787" cy="1141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D67C973-2D55-465B-B433-AAB05A63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430" y="2033027"/>
            <a:ext cx="4502757" cy="16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la información del servidor RADIUS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F96625D-2DC6-4A48-970D-6717BE007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592841" cy="2232080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Después de hacer clic en </a:t>
            </a:r>
            <a:r>
              <a:rPr lang="es-419" sz="1600" b="1">
                <a:solidFill>
                  <a:srgbClr val="000000"/>
                </a:solidFill>
              </a:rPr>
              <a:t>Apply,</a:t>
            </a:r>
            <a:r>
              <a:rPr lang="es-419" sz="1600">
                <a:solidFill>
                  <a:srgbClr val="000000"/>
                </a:solidFill>
              </a:rPr>
              <a:t>la lista de servidores de </a:t>
            </a:r>
            <a:r>
              <a:rPr lang="es-419" sz="1600" b="1">
                <a:solidFill>
                  <a:srgbClr val="000000"/>
                </a:solidFill>
              </a:rPr>
              <a:t>autenticación RADIUS configurados</a:t>
            </a:r>
            <a:r>
              <a:rPr lang="es-419" sz="1600">
                <a:solidFill>
                  <a:srgbClr val="000000"/>
                </a:solidFill>
              </a:rPr>
              <a:t> se actualiza con el nuevo servidor en la lista.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DF1BCF8-6271-41B0-A365-E7ABE612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30" y="740417"/>
            <a:ext cx="4502758" cy="11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una VLAN para una nueva WLAN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EA68BB5-C9CB-4841-A9D3-D3C7A46D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Este video cubrirá lo siguiente: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Revisar la topología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Implemente una nueva interfaz VLAN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Asociar la nueva interfaz VLAN con una WLAN</a:t>
            </a:r>
          </a:p>
        </p:txBody>
      </p:sp>
    </p:spTree>
    <p:extLst>
      <p:ext uri="{BB962C8B-B14F-4D97-AF65-F5344CB8AC3E}">
        <p14:creationId xmlns:p14="http://schemas.microsoft.com/office/powerpoint/2010/main" val="36720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 Topología con direccionamiento VLAN 5</a:t>
            </a:r>
            <a:r>
              <a:rPr lang="es-419" sz="160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EA68BB5-C9CB-4841-A9D3-D3C7A46D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40515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Cada WLAN configurada en el WLC necesita su propia interfaz virtual.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WLC tiene cinco puertos de datos físicos que se pueden configurar para admitir múltiples WLAN y una interfaz virtual.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nueva WLAN utilizará la interfaz VLAN 5 y la red 192.168.5.0/24 y, por lo tanto, R1 se ha configurado para la VLAN 5 como se muestra en la topología y el </a:t>
            </a:r>
            <a:r>
              <a:rPr lang="es-419" sz="1400" b="1">
                <a:solidFill>
                  <a:srgbClr val="000000"/>
                </a:solidFill>
              </a:rPr>
              <a:t>show ip interface brief</a:t>
            </a:r>
            <a:r>
              <a:rPr lang="es-419" sz="1400">
                <a:solidFill>
                  <a:srgbClr val="000000"/>
                </a:solidFill>
              </a:rPr>
              <a:t> lo muestra también.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459998D-218F-474F-B93F-72FF2F1E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1" y="2607996"/>
            <a:ext cx="4349696" cy="122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89BF7D4-F24F-654D-B53D-A8991341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70" y="2153752"/>
            <a:ext cx="2911771" cy="22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una nueva interfaz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EA68BB5-C9CB-4841-A9D3-D3C7A46D4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WLAN en el WLC incluye los siguientes pasos: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Crear una nueva interfaz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Configurar el nombre y el ID de la VLAN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Configurar el puerto y la dirección de la interfaz.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Configurar la direccion del servidor DHCP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Aplicar y Confirmar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Verificar el estado de una interfaz.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una nueva interfaz(Cont.)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2A305048-1E35-4FDC-AC43-685E9154F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277531" cy="2654596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Cree una nueva interfaz: </a:t>
            </a:r>
            <a:r>
              <a:rPr lang="es-419" sz="1600">
                <a:solidFill>
                  <a:srgbClr val="000000"/>
                </a:solidFill>
              </a:rPr>
              <a:t>haga clic en </a:t>
            </a:r>
            <a:r>
              <a:rPr lang="es-419" sz="1600" b="1">
                <a:solidFill>
                  <a:srgbClr val="000000"/>
                </a:solidFill>
              </a:rPr>
              <a:t>CONTROLLER&gt; Interfaces&gt; New ...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Configure el nombre y la ID: </a:t>
            </a:r>
            <a:r>
              <a:rPr lang="es-419" sz="1600">
                <a:solidFill>
                  <a:srgbClr val="000000"/>
                </a:solidFill>
              </a:rPr>
              <a:t>de la VLAN: en el ejemplo, la nueva interfaz se llama </a:t>
            </a:r>
            <a:r>
              <a:rPr lang="es-419" sz="1600" b="1">
                <a:solidFill>
                  <a:srgbClr val="000000"/>
                </a:solidFill>
              </a:rPr>
              <a:t>vlan5</a:t>
            </a:r>
            <a:r>
              <a:rPr lang="es-419" sz="1600">
                <a:solidFill>
                  <a:srgbClr val="000000"/>
                </a:solidFill>
              </a:rPr>
              <a:t>, la VLAN  ID es </a:t>
            </a:r>
            <a:r>
              <a:rPr lang="es-419" sz="1600" b="1">
                <a:solidFill>
                  <a:srgbClr val="000000"/>
                </a:solidFill>
              </a:rPr>
              <a:t>5</a:t>
            </a:r>
            <a:r>
              <a:rPr lang="es-419" sz="1600">
                <a:solidFill>
                  <a:srgbClr val="000000"/>
                </a:solidFill>
              </a:rPr>
              <a:t>, y hacer cli en Aplly.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E98A0139-951B-47BE-8673-4822B9E5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37" y="747217"/>
            <a:ext cx="4509225" cy="1151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FAFABF9-CF83-4809-A4A7-635A8720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436" y="2496953"/>
            <a:ext cx="4509225" cy="7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una nueva interfaz(Cont.)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DE73A46-5E31-47E3-A4BE-88261877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57294"/>
            <a:ext cx="3870314" cy="2812020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Configure el puerto y la dirección de la interfaz: </a:t>
            </a:r>
            <a:r>
              <a:rPr lang="es-419" sz="1600">
                <a:solidFill>
                  <a:srgbClr val="000000"/>
                </a:solidFill>
              </a:rPr>
              <a:t>en la página de </a:t>
            </a:r>
            <a:r>
              <a:rPr lang="es-419" sz="1600" b="1">
                <a:solidFill>
                  <a:srgbClr val="000000"/>
                </a:solidFill>
              </a:rPr>
              <a:t>edición</a:t>
            </a:r>
            <a:r>
              <a:rPr lang="es-419" sz="1600">
                <a:solidFill>
                  <a:srgbClr val="000000"/>
                </a:solidFill>
              </a:rPr>
              <a:t> de la interfaz, configure el número de puerto físico (es decir, la interfaz WLC G1 es el número de puerto 1 en el WLC), el direccionamiento de la interfaz VLAN 5 (es decir, 192.168.5.254/24) y la puerta de enlace predeterminada (es decir, 192.168.5.1)</a:t>
            </a:r>
            <a:r>
              <a:rPr lang="es-419" sz="1600" b="1">
                <a:solidFill>
                  <a:srgbClr val="000000"/>
                </a:solidFill>
              </a:rPr>
              <a:t> 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5B64C30-DBF6-4F5A-BEFB-ECB9F148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48" y="747217"/>
            <a:ext cx="4509225" cy="22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una nueva interfaz(Cont.)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DE73A46-5E31-47E3-A4BE-88261877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57294"/>
            <a:ext cx="3870314" cy="2812020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4"/>
            </a:pPr>
            <a:r>
              <a:rPr lang="es-419" sz="1600" b="1">
                <a:solidFill>
                  <a:srgbClr val="000000"/>
                </a:solidFill>
              </a:rPr>
              <a:t>Configure la dirección del servidor DHCP:</a:t>
            </a:r>
            <a:r>
              <a:rPr lang="es-419" sz="1600">
                <a:solidFill>
                  <a:srgbClr val="000000"/>
                </a:solidFill>
              </a:rPr>
              <a:t>el ejemplo configura un servidor DHCP primario en la dirección IPv4 192.168.5.1, que es la dirección del enrutador de la puerta de enlace predeterminada que está habilitada como servidor DHCP.</a:t>
            </a:r>
          </a:p>
          <a:p>
            <a:pPr marL="342900" indent="-342900" algn="l">
              <a:buFont typeface="+mj-lt"/>
              <a:buAutoNum type="arabicPeriod" startAt="4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4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4"/>
            </a:pPr>
            <a:r>
              <a:rPr lang="es-419" sz="1600" b="1">
                <a:solidFill>
                  <a:srgbClr val="000000"/>
                </a:solidFill>
              </a:rPr>
              <a:t>Aplicar y confirmar:</a:t>
            </a:r>
            <a:r>
              <a:rPr lang="es-419" sz="1600">
                <a:solidFill>
                  <a:srgbClr val="000000"/>
                </a:solidFill>
              </a:rPr>
              <a:t>desplácese hasta la parte superior y haga clic en </a:t>
            </a:r>
            <a:r>
              <a:rPr lang="es-419" sz="1600" b="1">
                <a:solidFill>
                  <a:srgbClr val="000000"/>
                </a:solidFill>
              </a:rPr>
              <a:t>Apply </a:t>
            </a:r>
            <a:r>
              <a:rPr lang="es-419" sz="1600">
                <a:solidFill>
                  <a:srgbClr val="000000"/>
                </a:solidFill>
              </a:rPr>
              <a:t>y luego haga clic en </a:t>
            </a:r>
            <a:r>
              <a:rPr lang="es-419" sz="1600" b="1">
                <a:solidFill>
                  <a:srgbClr val="000000"/>
                </a:solidFill>
              </a:rPr>
              <a:t>OK</a:t>
            </a:r>
            <a:r>
              <a:rPr lang="es-419" sz="1600">
                <a:solidFill>
                  <a:srgbClr val="000000"/>
                </a:solidFill>
              </a:rPr>
              <a:t> para ver el mensaje de advertencia.</a:t>
            </a:r>
          </a:p>
          <a:p>
            <a:pPr marL="342900" indent="-342900" algn="l">
              <a:buFont typeface="+mj-lt"/>
              <a:buAutoNum type="arabicPeriod" startAt="4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4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64C17EE-A3BD-4036-9623-2C66FFA1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42" y="751080"/>
            <a:ext cx="4500746" cy="1823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8536311-6E93-4CB4-B75C-7BC5F45A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339" y="2870971"/>
            <a:ext cx="4500747" cy="10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 Video – Configure una Red Inalámbrica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8A80458-5FAF-4BF3-8D24-3817B93C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8"/>
            <a:ext cx="8280057" cy="2172728"/>
          </a:xfrm>
        </p:spPr>
        <p:txBody>
          <a:bodyPr/>
          <a:lstStyle/>
          <a:p>
            <a:pPr marL="0" indent="0" algn="l" rtl="0"/>
            <a:r>
              <a:rPr lang="es-419">
                <a:solidFill>
                  <a:srgbClr val="000000"/>
                </a:solidFill>
              </a:rPr>
              <a:t>Este video cubrirá lo siguiente: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Utilice la Página Web del Router Inalámbrico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Cambie la contraseña.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Cambiar la configuración de WAN y 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Conectarse a la red inalámbrica</a:t>
            </a:r>
          </a:p>
        </p:txBody>
      </p:sp>
    </p:spTree>
    <p:extLst>
      <p:ext uri="{BB962C8B-B14F-4D97-AF65-F5344CB8AC3E}">
        <p14:creationId xmlns:p14="http://schemas.microsoft.com/office/powerpoint/2010/main" val="39439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una nueva interfaz(Cont.)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DE73A46-5E31-47E3-A4BE-88261877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95130"/>
            <a:ext cx="3901846" cy="1985907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6"/>
            </a:pPr>
            <a:r>
              <a:rPr lang="es-419" sz="1600" b="1">
                <a:solidFill>
                  <a:srgbClr val="000000"/>
                </a:solidFill>
              </a:rPr>
              <a:t>Verificar interfaces: </a:t>
            </a:r>
            <a:r>
              <a:rPr lang="es-419" sz="1600">
                <a:solidFill>
                  <a:srgbClr val="000000"/>
                </a:solidFill>
              </a:rPr>
              <a:t>haga clic en </a:t>
            </a:r>
            <a:r>
              <a:rPr lang="es-419" sz="1600" b="1">
                <a:solidFill>
                  <a:srgbClr val="000000"/>
                </a:solidFill>
              </a:rPr>
              <a:t>Interfaces </a:t>
            </a:r>
            <a:r>
              <a:rPr lang="es-419" sz="1600">
                <a:solidFill>
                  <a:srgbClr val="000000"/>
                </a:solidFill>
              </a:rPr>
              <a:t>para verificar que la nueva interfaz </a:t>
            </a:r>
            <a:r>
              <a:rPr lang="es-419" sz="1600" b="1">
                <a:solidFill>
                  <a:srgbClr val="000000"/>
                </a:solidFill>
              </a:rPr>
              <a:t>vlan5</a:t>
            </a:r>
            <a:r>
              <a:rPr lang="es-419" sz="1600">
                <a:solidFill>
                  <a:srgbClr val="000000"/>
                </a:solidFill>
              </a:rPr>
              <a:t> se muestre en la lista de interfaces con su dirección IPv4.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06BF5CF0-D38A-4613-9D6E-A0C42670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04" y="744774"/>
            <a:ext cx="4506588" cy="12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 DHCP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DE73A46-5E31-47E3-A4BE-88261877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95130"/>
            <a:ext cx="8280057" cy="3626604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Este video cubrirá lo siguiente: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Revise la topología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un WPA2 Enterprise WLAN en el WLC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Crear un nuevo DHCP Scope</a:t>
            </a:r>
          </a:p>
        </p:txBody>
      </p:sp>
    </p:spTree>
    <p:extLst>
      <p:ext uri="{BB962C8B-B14F-4D97-AF65-F5344CB8AC3E}">
        <p14:creationId xmlns:p14="http://schemas.microsoft.com/office/powerpoint/2010/main" val="42387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 DHCP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81B2690-382F-41C9-972F-A501400B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del DHCP Scope incluye los siguientes pasos: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Crear un DHCP Scope.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Nombrar un DHCP Scope.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Verificar el nuevo ámbito DHCP Scope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Configurar y activar un nuevo DHCP Scope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s-419" sz="1400">
                <a:solidFill>
                  <a:srgbClr val="000000"/>
                </a:solidFill>
              </a:rPr>
              <a:t>Verificar el nuevo ámbito DHCP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DHCP Scope(Cont.)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B6C266B-A7D7-4FC0-9C8A-A8DACFE6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4045142" cy="2534778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Crear un nuevo DHCP Scope:</a:t>
            </a:r>
            <a:r>
              <a:rPr lang="es-419" sz="1600">
                <a:solidFill>
                  <a:srgbClr val="000000"/>
                </a:solidFill>
              </a:rPr>
              <a:t> para configurar un nuevo alcance DHCP, haga clic en </a:t>
            </a:r>
            <a:r>
              <a:rPr lang="es-419" sz="1600" b="1">
                <a:solidFill>
                  <a:srgbClr val="000000"/>
                </a:solidFill>
              </a:rPr>
              <a:t>Servidor DHCP interno&gt; DHCP Scope&gt; New ...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Asigne un nombre al DHCP scope: </a:t>
            </a:r>
            <a:r>
              <a:rPr lang="es-419" sz="1600">
                <a:solidFill>
                  <a:srgbClr val="000000"/>
                </a:solidFill>
              </a:rPr>
              <a:t>el scope se denomina </a:t>
            </a:r>
            <a:r>
              <a:rPr lang="es-419" sz="1600" b="1">
                <a:solidFill>
                  <a:srgbClr val="000000"/>
                </a:solidFill>
              </a:rPr>
              <a:t>Wireless_Management</a:t>
            </a:r>
            <a:r>
              <a:rPr lang="es-419" sz="1600">
                <a:solidFill>
                  <a:srgbClr val="000000"/>
                </a:solidFill>
              </a:rPr>
              <a:t> y luego se aplica.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2D0F5931-EB3D-49FE-9238-B0D53140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04" y="713235"/>
            <a:ext cx="4511356" cy="164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292344A-C03D-4EDE-B886-F35F1C293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03" y="2650223"/>
            <a:ext cx="4510329" cy="13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 DHCP Scope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B6C266B-A7D7-4FC0-9C8A-A8DACFE6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8"/>
            <a:ext cx="3889233" cy="2919456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Verifique el nuevo DHCP Scope:</a:t>
            </a:r>
            <a:r>
              <a:rPr lang="es-419" sz="1600">
                <a:solidFill>
                  <a:srgbClr val="000000"/>
                </a:solidFill>
              </a:rPr>
              <a:t> en la </a:t>
            </a:r>
            <a:r>
              <a:rPr lang="es-419" sz="1600" b="1">
                <a:solidFill>
                  <a:srgbClr val="000000"/>
                </a:solidFill>
              </a:rPr>
              <a:t>página DHCP Scope,</a:t>
            </a:r>
            <a:r>
              <a:rPr lang="es-419" sz="1600">
                <a:solidFill>
                  <a:srgbClr val="000000"/>
                </a:solidFill>
              </a:rPr>
              <a:t> haga clic en el nuevo Nombre del Scope para configurar el DHCP Scope.</a:t>
            </a: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Configure y habilite el nuevo DHCP Scope:</a:t>
            </a:r>
            <a:r>
              <a:rPr lang="es-419" sz="1600">
                <a:solidFill>
                  <a:srgbClr val="000000"/>
                </a:solidFill>
              </a:rPr>
              <a:t>en la pantalla Editar para el Scope </a:t>
            </a:r>
            <a:r>
              <a:rPr lang="es-419" sz="1600" b="1">
                <a:solidFill>
                  <a:srgbClr val="000000"/>
                </a:solidFill>
              </a:rPr>
              <a:t>Wireless_Management</a:t>
            </a:r>
            <a:r>
              <a:rPr lang="es-419" sz="1600">
                <a:solidFill>
                  <a:srgbClr val="000000"/>
                </a:solidFill>
              </a:rPr>
              <a:t>configure un grupo de direcciones (es decir, 192.168.200.240/24 a .249), la dirección IPv4 del enrutador predeterminada (es decir, 192.168.200.1), luego</a:t>
            </a:r>
            <a:r>
              <a:rPr lang="es-419" sz="1600" b="1">
                <a:solidFill>
                  <a:srgbClr val="000000"/>
                </a:solidFill>
              </a:rPr>
              <a:t>habilite</a:t>
            </a:r>
            <a:r>
              <a:rPr lang="es-419" sz="1600">
                <a:solidFill>
                  <a:srgbClr val="000000"/>
                </a:solidFill>
              </a:rPr>
              <a:t> y </a:t>
            </a:r>
            <a:r>
              <a:rPr lang="es-419" sz="1600" b="1">
                <a:solidFill>
                  <a:srgbClr val="000000"/>
                </a:solidFill>
              </a:rPr>
              <a:t>aplique</a:t>
            </a:r>
            <a:r>
              <a:rPr lang="es-419" sz="160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D3737EAF-CF1E-495D-9010-27E5B67FC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07" y="717540"/>
            <a:ext cx="4496063" cy="861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82F40A30-1D8D-4276-928F-AC0BFC67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505" y="2028928"/>
            <a:ext cx="4496064" cy="16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 DHCP Scope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B6C266B-A7D7-4FC0-9C8A-A8DACFE6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3939682" cy="3392422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5"/>
            </a:pPr>
            <a:r>
              <a:rPr lang="es-419" sz="1600" b="1">
                <a:solidFill>
                  <a:srgbClr val="000000"/>
                </a:solidFill>
              </a:rPr>
              <a:t>Verifique la habilitación del DHCP Scope:</a:t>
            </a:r>
            <a:r>
              <a:rPr lang="es-419" sz="1600">
                <a:solidFill>
                  <a:srgbClr val="000000"/>
                </a:solidFill>
              </a:rPr>
              <a:t>el administrador de la red vuelve a la página del </a:t>
            </a:r>
            <a:r>
              <a:rPr lang="es-419" sz="1600" b="1">
                <a:solidFill>
                  <a:srgbClr val="000000"/>
                </a:solidFill>
              </a:rPr>
              <a:t>DHCP Scopes</a:t>
            </a:r>
            <a:r>
              <a:rPr lang="es-419" sz="1600">
                <a:solidFill>
                  <a:srgbClr val="000000"/>
                </a:solidFill>
              </a:rPr>
              <a:t> y puede verificar que el alcance esté listo para ser asignado a una nueva WLAN.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37DAEC89-0E2A-4EAA-85E1-769AC98C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91" y="718122"/>
            <a:ext cx="4483340" cy="13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a WPA2 Enterprise WLAN on the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Video – Configurar una WLAN empresarial WPA2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B6C266B-A7D7-4FC0-9C8A-A8DACFE6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Este video cubrirá lo siguiente: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Revise la topología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Crear una nueva WLAN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el WLC para usar el servidor RADIUS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Asegure la nueva WLAN con WPA2-Enterprise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Verifique la seguridad de WPA2-Enterprise</a:t>
            </a:r>
          </a:p>
        </p:txBody>
      </p:sp>
    </p:spTree>
    <p:extLst>
      <p:ext uri="{BB962C8B-B14F-4D97-AF65-F5344CB8AC3E}">
        <p14:creationId xmlns:p14="http://schemas.microsoft.com/office/powerpoint/2010/main" val="27142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 WPA2 Enterprise WLAN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B74077E-84FF-4B2F-948F-9A796DD5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De manera predeterminada, todas las WLANs creadas recientemente en el WLC van a usar WPA2 con el Sistema Avanzado de Encriptación (AES).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802.1X es el protocolo de manejo de llaves predeterminado que se usa para comunicarse con el servidor RADIUS.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 continuación, cree una nueva WLAN para usar la interfaz </a:t>
            </a:r>
            <a:r>
              <a:rPr lang="es-419" sz="1400" b="1">
                <a:solidFill>
                  <a:srgbClr val="000000"/>
                </a:solidFill>
              </a:rPr>
              <a:t>vlan5</a:t>
            </a:r>
            <a:r>
              <a:rPr lang="es-419" sz="1400">
                <a:solidFill>
                  <a:srgbClr val="000000"/>
                </a:solidFill>
              </a:rPr>
              <a:t>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WLAN en el WLC incluye los siguientes pasos: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Crear una nueva WLAN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Configurar el nombre y el SSID de la WLAN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Activar la WLAN para VLAN 5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Verifique los valores predeterminados de AES y 802.1X.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Configurar la seguridad de WLAN para que use el servidor RADIUS</a:t>
            </a:r>
          </a:p>
          <a:p>
            <a:pPr marL="415985" lvl="1" indent="-342900" rtl="0">
              <a:buFont typeface="+mj-lt"/>
              <a:buAutoNum type="arabicPeriod"/>
            </a:pPr>
            <a:r>
              <a:rPr lang="es-419">
                <a:solidFill>
                  <a:srgbClr val="000000"/>
                </a:solidFill>
              </a:rPr>
              <a:t>Verifique que la nueva WLAN este disponible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8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 WPA2 Enterprise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0BEA8AE-CDE1-48E3-876B-105EFD8E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4056529" cy="1801296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Crear una nueva WLAN: </a:t>
            </a:r>
            <a:r>
              <a:rPr lang="es-419" sz="1600">
                <a:solidFill>
                  <a:srgbClr val="000000"/>
                </a:solidFill>
              </a:rPr>
              <a:t>haga clic en </a:t>
            </a:r>
            <a:r>
              <a:rPr lang="es-419" sz="1600" b="1">
                <a:solidFill>
                  <a:srgbClr val="000000"/>
                </a:solidFill>
              </a:rPr>
              <a:t>la pestaña </a:t>
            </a:r>
            <a:r>
              <a:rPr lang="es-419" sz="1600">
                <a:solidFill>
                  <a:srgbClr val="000000"/>
                </a:solidFill>
              </a:rPr>
              <a:t> WLAN y luego </a:t>
            </a:r>
            <a:r>
              <a:rPr lang="es-419" sz="1600" b="1">
                <a:solidFill>
                  <a:srgbClr val="000000"/>
                </a:solidFill>
              </a:rPr>
              <a:t>vaya</a:t>
            </a:r>
            <a:r>
              <a:rPr lang="es-419" sz="1600">
                <a:solidFill>
                  <a:srgbClr val="000000"/>
                </a:solidFill>
              </a:rPr>
              <a:t>a crear una nueva WLAN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/>
            </a:pPr>
            <a:r>
              <a:rPr lang="es-419" sz="1600" b="1">
                <a:solidFill>
                  <a:srgbClr val="000000"/>
                </a:solidFill>
              </a:rPr>
              <a:t>Configure el nombre de la WLAN y el SSID:</a:t>
            </a:r>
            <a:r>
              <a:rPr lang="es-419" sz="1600">
                <a:solidFill>
                  <a:srgbClr val="000000"/>
                </a:solidFill>
              </a:rPr>
              <a:t>ingrese el nombre del perfil y el SSID, elija una ID de </a:t>
            </a:r>
            <a:r>
              <a:rPr lang="es-419" sz="1600" b="1">
                <a:solidFill>
                  <a:srgbClr val="000000"/>
                </a:solidFill>
              </a:rPr>
              <a:t>5</a:t>
            </a:r>
            <a:r>
              <a:rPr lang="es-419" sz="1600">
                <a:solidFill>
                  <a:srgbClr val="000000"/>
                </a:solidFill>
              </a:rPr>
              <a:t>, y luego haga clic en </a:t>
            </a:r>
            <a:r>
              <a:rPr lang="es-419" sz="1600" b="1">
                <a:solidFill>
                  <a:srgbClr val="000000"/>
                </a:solidFill>
              </a:rPr>
              <a:t>Apply </a:t>
            </a:r>
            <a:r>
              <a:rPr lang="es-419" sz="1600">
                <a:solidFill>
                  <a:srgbClr val="000000"/>
                </a:solidFill>
              </a:rPr>
              <a:t> para crear la nueva WLAN.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69D07D63-80EC-47FD-A4EB-9542EFFF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91" y="718122"/>
            <a:ext cx="4558429" cy="1096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2088388C-4009-4727-B175-D1B1B22D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586" y="2408008"/>
            <a:ext cx="4531189" cy="106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 WPA2 Enterprise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0BEA8AE-CDE1-48E3-876B-105EFD8E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8"/>
            <a:ext cx="4092907" cy="1913750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Habilite la WLAN para la VLAN 5:</a:t>
            </a:r>
            <a:r>
              <a:rPr lang="es-419" sz="1600">
                <a:solidFill>
                  <a:srgbClr val="000000"/>
                </a:solidFill>
              </a:rPr>
              <a:t>una vez que la WLAN, cambie el estado a </a:t>
            </a:r>
            <a:r>
              <a:rPr lang="es-419" sz="1600" b="1">
                <a:solidFill>
                  <a:srgbClr val="000000"/>
                </a:solidFill>
              </a:rPr>
              <a:t>Enabled</a:t>
            </a:r>
            <a:r>
              <a:rPr lang="es-419" sz="1600">
                <a:solidFill>
                  <a:srgbClr val="000000"/>
                </a:solidFill>
              </a:rPr>
              <a:t>, elija </a:t>
            </a:r>
            <a:r>
              <a:rPr lang="es-419" sz="1600" b="1">
                <a:solidFill>
                  <a:srgbClr val="000000"/>
                </a:solidFill>
              </a:rPr>
              <a:t>vlan5</a:t>
            </a:r>
            <a:r>
              <a:rPr lang="es-419" sz="1600">
                <a:solidFill>
                  <a:srgbClr val="000000"/>
                </a:solidFill>
              </a:rPr>
              <a:t> de la lista desplegable Interfaz/Grupo de interfaz (G), y luego haga clic en </a:t>
            </a:r>
            <a:r>
              <a:rPr lang="es-419" sz="1600" b="1">
                <a:solidFill>
                  <a:srgbClr val="000000"/>
                </a:solidFill>
              </a:rPr>
              <a:t>Apply</a:t>
            </a:r>
            <a:r>
              <a:rPr lang="es-419" sz="1600">
                <a:solidFill>
                  <a:srgbClr val="000000"/>
                </a:solidFill>
              </a:rPr>
              <a:t> y haga clic en </a:t>
            </a:r>
            <a:r>
              <a:rPr lang="es-419" sz="1600" b="1">
                <a:solidFill>
                  <a:srgbClr val="000000"/>
                </a:solidFill>
              </a:rPr>
              <a:t>OK</a:t>
            </a:r>
            <a:r>
              <a:rPr lang="es-419" sz="1600">
                <a:solidFill>
                  <a:srgbClr val="000000"/>
                </a:solidFill>
              </a:rPr>
              <a:t> para aceptar el mensaje emergente.</a:t>
            </a: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3"/>
            </a:pP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3"/>
            </a:pPr>
            <a:r>
              <a:rPr lang="es-419" sz="1600" b="1">
                <a:solidFill>
                  <a:srgbClr val="000000"/>
                </a:solidFill>
              </a:rPr>
              <a:t>Verifique los valores predeterminados de AES y 802.1X: </a:t>
            </a:r>
            <a:r>
              <a:rPr lang="es-419" sz="1600">
                <a:solidFill>
                  <a:srgbClr val="000000"/>
                </a:solidFill>
              </a:rPr>
              <a:t>haga clic en la pestaña </a:t>
            </a:r>
            <a:r>
              <a:rPr lang="es-419" sz="1600" b="1">
                <a:solidFill>
                  <a:srgbClr val="000000"/>
                </a:solidFill>
              </a:rPr>
              <a:t>Security</a:t>
            </a:r>
            <a:r>
              <a:rPr lang="es-419" sz="1600">
                <a:solidFill>
                  <a:srgbClr val="000000"/>
                </a:solidFill>
              </a:rPr>
              <a:t> para ver la configuración de seguridad predeterminada para la nueva WLAN.</a:t>
            </a:r>
            <a:r>
              <a:rPr lang="es-419" sz="1600" b="1">
                <a:solidFill>
                  <a:srgbClr val="000000"/>
                </a:solidFill>
              </a:rPr>
              <a:t> 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 startAt="3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4E8A6368-6F01-410F-B4A6-1DA34E5F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69" y="673980"/>
            <a:ext cx="4538955" cy="1913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3A0D003A-CD1B-4E4C-9D74-5A5E0BAE5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69" y="2678518"/>
            <a:ext cx="4488428" cy="22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El router inalámbrico</a:t>
            </a:r>
            <a:r>
              <a:rPr lang="es-419" sz="160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8A80458-5FAF-4BF3-8D24-3817B93C8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49431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Los trabajadores remotos, las oficinas pequeñas, y las redes caseras comúnmente usan routers de casa y oficina pequeña.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Estos routers "integrados" generalmente incluyen un switch para clientes con cable, un puerto para una conexión a Internet (a veces etiquetado como "WAN") y componentes inalámbricos para acceso de clientes inalámbricos.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Estos routers inalámbricos comúnmente proveen seguridad WLAN, servicios de DHCP, traducción de direcciones de red (NAT), calidad de servicio (QoS), y una variedad de otras funciones.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El conjunto de características variara de acuerdo al modelo del router.</a:t>
            </a:r>
          </a:p>
          <a:p>
            <a:pPr marL="73085" lvl="1" indent="0">
              <a:buNone/>
            </a:pPr>
            <a:endParaRPr lang="en-US" b="1" dirty="0">
              <a:solidFill>
                <a:srgbClr val="000000"/>
              </a:solidFill>
            </a:endParaRPr>
          </a:p>
          <a:p>
            <a:pPr marL="73085" lvl="1" indent="0" rtl="0">
              <a:buNone/>
            </a:pPr>
            <a:r>
              <a:rPr lang="es-419" b="1">
                <a:solidFill>
                  <a:srgbClr val="000000"/>
                </a:solidFill>
              </a:rPr>
              <a:t>Nota</a:t>
            </a:r>
            <a:r>
              <a:rPr lang="es-419">
                <a:solidFill>
                  <a:srgbClr val="000000"/>
                </a:solidFill>
              </a:rPr>
              <a:t>: La configuración del módem por cable o DSL generalmente la realiza el representante del proveedor de servicios en el sitio o de forma remota.</a:t>
            </a:r>
            <a:r>
              <a:rPr lang="es-419" b="1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79D9BF7-99CA-4EA3-B675-8CA3E0E69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39" y="258598"/>
            <a:ext cx="3145816" cy="1737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8F62773C-86CB-40C7-B2E4-3836B9613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570" y="2424525"/>
            <a:ext cx="3175767" cy="18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Configure un WPA2 Enterprise WLAN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0BEA8AE-CDE1-48E3-876B-105EFD8E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8"/>
            <a:ext cx="3990132" cy="1839912"/>
          </a:xfrm>
        </p:spPr>
        <p:txBody>
          <a:bodyPr/>
          <a:lstStyle/>
          <a:p>
            <a:pPr marL="342900" indent="-342900" algn="l" rtl="0">
              <a:buFont typeface="+mj-lt"/>
              <a:buAutoNum type="arabicPeriod" startAt="5"/>
            </a:pPr>
            <a:r>
              <a:rPr lang="es-419" sz="1600" b="1">
                <a:solidFill>
                  <a:srgbClr val="000000"/>
                </a:solidFill>
              </a:rPr>
              <a:t>Configure el servidor RADIUS: </a:t>
            </a:r>
            <a:r>
              <a:rPr lang="es-419" sz="1600">
                <a:solidFill>
                  <a:srgbClr val="000000"/>
                </a:solidFill>
              </a:rPr>
              <a:t>para seleccionar el servidor RADIUS que se utilizará para autenticar a los usuarios de WLAN, haga clic en </a:t>
            </a:r>
            <a:r>
              <a:rPr lang="es-419" sz="1600" b="1">
                <a:solidFill>
                  <a:srgbClr val="000000"/>
                </a:solidFill>
              </a:rPr>
              <a:t>la pestaña Servidor AAA</a:t>
            </a:r>
            <a:r>
              <a:rPr lang="es-419" sz="1600">
                <a:solidFill>
                  <a:srgbClr val="000000"/>
                </a:solidFill>
              </a:rPr>
              <a:t> y en el cuadro desplegable, seleccione el servidor RADIUS que se configuró en el WLC anteriormente y luego</a:t>
            </a:r>
            <a:r>
              <a:rPr lang="es-419" sz="1600" b="1">
                <a:solidFill>
                  <a:srgbClr val="000000"/>
                </a:solidFill>
              </a:rPr>
              <a:t> aplique </a:t>
            </a:r>
            <a:r>
              <a:rPr lang="es-419" sz="1600">
                <a:solidFill>
                  <a:srgbClr val="000000"/>
                </a:solidFill>
              </a:rPr>
              <a:t>los cambios.</a:t>
            </a:r>
          </a:p>
          <a:p>
            <a:pPr marL="342900" indent="-342900" algn="l">
              <a:buFont typeface="+mj-lt"/>
              <a:buAutoNum type="arabicPeriod" startAt="5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+mj-lt"/>
              <a:buAutoNum type="arabicPeriod" startAt="6"/>
            </a:pPr>
            <a:r>
              <a:rPr lang="es-419" sz="1600" b="1">
                <a:solidFill>
                  <a:srgbClr val="000000"/>
                </a:solidFill>
              </a:rPr>
              <a:t>Verifique que la nueva WLAN esté disponible: </a:t>
            </a:r>
            <a:r>
              <a:rPr lang="es-419" sz="1600">
                <a:solidFill>
                  <a:srgbClr val="000000"/>
                </a:solidFill>
              </a:rPr>
              <a:t>Para verificar que la nueva WLAN esté listada y habilitada, haga clic en el sub-menú </a:t>
            </a:r>
            <a:r>
              <a:rPr lang="es-419" sz="1600" b="1">
                <a:solidFill>
                  <a:srgbClr val="000000"/>
                </a:solidFill>
              </a:rPr>
              <a:t> WLAN.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E86ED0FB-7D8D-4147-869C-1C0F6602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65" y="680406"/>
            <a:ext cx="4582927" cy="2027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9CF0D25-40CA-4A3C-A5AA-91992AFC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65" y="2991647"/>
            <a:ext cx="4572000" cy="11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7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Configure un WPA2 Enterprise WLAN en el WLC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Packet Tracer - Configure un WPA2 Enterprise WLAN en el WLC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0BEA8AE-CDE1-48E3-876B-105EFD8E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970059"/>
            <a:ext cx="8280057" cy="3451675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esta actividad de Packet Tracer, configurará una nueva WLAN en un controlador de LAN inalámbrica (WLC), incluida la interfaz VLAN que utilizará. Usted va a configurar la WLAN para que use un servidor RADIUS y WPA2-Enterprise para autenticar usuarios. Configure también el WLC para usar un servidor SNMP.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una nueva interfaz VLAN en un WLC.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una nueva WLAN en un WLC.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un nuevo alcance en el servidor DHCP interno del WLC.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el WLC con la configuración de SNMP.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el WLC para usar un servidor RADIUS para autenticar a los usuarios de WLAN.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Asegure una WLAN con WPA2-Enterprise.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Conecte el hosts a la nueva WLC.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13.4 - Solucionar problemas de WLAN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598079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Enfoques de solución de problemas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F0D3419-545B-B24A-9B1C-EA3F67EB8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Los problemas de red pueden ser simples o complejos, y pueden ser el resultado de una combinación de problemas de hardware, software y conectividad.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técnicos informáticos deben ser capaces de analizar el problema y determinar la causa del error para poder reparar el problema de red.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Este proceso se denomina “solución de problemas”.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resolución de cualquier tipo de problemas de red debe seguir un método sistemático. 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Una metodología de solución de problemas común y eficiente se basa en el método científico y puede dividirse en los seis pasos principales que se muestran en la tabla de la siguiente diapositiva.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Enfoques de solución de problemas (Cont.)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250B5B8-7192-4B28-A96C-ECC48481D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97557"/>
              </p:ext>
            </p:extLst>
          </p:nvPr>
        </p:nvGraphicFramePr>
        <p:xfrm>
          <a:off x="474662" y="731837"/>
          <a:ext cx="8194676" cy="424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84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1172171524"/>
                    </a:ext>
                  </a:extLst>
                </a:gridCol>
                <a:gridCol w="2409245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3464308579"/>
                    </a:ext>
                  </a:extLst>
                </a:gridCol>
                <a:gridCol w="5369547">
                  <a:extLst>
                    <a:ext uri="{9D8B030D-6E8A-4147-A177-3AD203B41FA5}">
                      <a16:colId xmlns:a16="http://schemas.microsoft.com/office/drawing/2014/main" xmlns:c15="http://schemas.microsoft.com/office/drawing/2012/chart" xmlns:c="http://schemas.openxmlformats.org/drawingml/2006/chart" xmlns="" val="182078566"/>
                    </a:ext>
                  </a:extLst>
                </a:gridCol>
              </a:tblGrid>
              <a:tr h="377956"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100" b="1">
                          <a:effectLst/>
                        </a:rPr>
                        <a:t>Paso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100" b="1">
                          <a:effectLst/>
                        </a:rPr>
                        <a:t>Título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100" b="1">
                          <a:effectLst/>
                        </a:rPr>
                        <a:t>Descripción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4180620315"/>
                  </a:ext>
                </a:extLst>
              </a:tr>
              <a:tr h="52788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Identificación del problema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El primer paso del proceso de solución de problemas consiste en identificar el problema. Aunque se pueden usar herramientas en este paso, una conversación con el usuario suele ser muy útil.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333838573"/>
                  </a:ext>
                </a:extLst>
              </a:tr>
              <a:tr h="52788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Establecer una teoría de causas probables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Después de hablar con el usuario e identificar el problema, puede probar y establecer una teoría de causas probables. Este paso generalmente permite ver más causas probables del problema.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1370803285"/>
                  </a:ext>
                </a:extLst>
              </a:tr>
              <a:tr h="827755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Prueba la teoría para determinar la causa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Según las causas probables, pruebe sus teorías para determinar cuál es la causa del problema. El técnico aplica a menudo un procedimiento rápido para probar y ver si resuelve el problema. Si el problema no se corrige con un procedimiento rápido, quizá deba continuar investigando el problema para establecer la causa exacta.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1313660528"/>
                  </a:ext>
                </a:extLst>
              </a:tr>
              <a:tr h="52788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Establecer un plan de acción para resolver el problema e implementar la solución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Una vez que haya determinado la causa exacta del problema, establezca un plan de acción para resolver el problema e implementar la solución.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026619238"/>
                  </a:ext>
                </a:extLst>
              </a:tr>
              <a:tr h="52788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5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Verificar la funcionalidad total del sistema e implementar medidas preventivas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Una vez que haya corregido el problema, verifique la funcionalidad total y, si corresponde, implemente medidas preventivas.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1889553315"/>
                  </a:ext>
                </a:extLst>
              </a:tr>
              <a:tr h="385487"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6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Registrar hallazgos, acciones y resultados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100" b="0">
                          <a:effectLst/>
                        </a:rPr>
                        <a:t>El último paso del proceso de solución de problemas consiste en registrar los hallazgos, las acciones y los resultados. Esto es muy importante para referencia futura.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:c15="http://schemas.microsoft.com/office/drawing/2012/chart" xmlns:c="http://schemas.openxmlformats.org/drawingml/2006/chart" xmlns="" val="281972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El cliente inalámbrico no se conecta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7420209-1313-435F-B8D4-106AF64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Si no hay conectividad, compruebe lo siguiente:</a:t>
            </a:r>
          </a:p>
          <a:p>
            <a:pPr marL="415985" lvl="1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Confirme la configuración de red en la PC usando el comando </a:t>
            </a:r>
            <a:r>
              <a:rPr lang="es-419" b="1">
                <a:solidFill>
                  <a:srgbClr val="000000"/>
                </a:solidFill>
              </a:rPr>
              <a:t>ipconfig</a:t>
            </a:r>
            <a:r>
              <a:rPr lang="es-419">
                <a:solidFill>
                  <a:srgbClr val="000000"/>
                </a:solidFill>
              </a:rPr>
              <a:t>.</a:t>
            </a:r>
          </a:p>
          <a:p>
            <a:pPr marL="415985" lvl="1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Confirme que el dispositivo puede conectarse a una red conectada por cable. Haga ping a una dirección IP conocida.</a:t>
            </a:r>
          </a:p>
          <a:p>
            <a:pPr marL="415985" lvl="1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Si es necesario, vuelva a cargar los controladores según corresponda para el cliente o pruebe con una NIC inalámbrica diferente.</a:t>
            </a:r>
          </a:p>
          <a:p>
            <a:pPr marL="415985" lvl="1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Si la NIC inalámbrica del cliente funciona, compruebe el modo seguridad y la configuración de encriptación en el cliente. 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Si la computadora funciona pero la conexión inalámbrica funciona de manera deficiente, revise lo siguiente: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¿La computadora está fuera del área de cobertura planificada (BSA)?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Revise la configuración de canales en el cliente inalámbrico. 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Verifique la interferencia con la banda de 2.4 GHz.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Cliente Inalámbrico no se esta conectando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7420209-1313-435F-B8D4-106AF64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A continuación, asegúrese de que todos los dispositivos estén realmente en su lugar.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Considere un posible problema de seguridad física.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¿Hay alimentación para todos los dispositivos, y estos están encendidos?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Por último, inspeccione los enlaces entre los dispositivos conectados por cable para detectar conectores defectuosos o dañados o cables faltantes.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 la planta física está en su lugar, haga ping a los dispositivos, incluido el AP, para verificar la LAN conectada por cable.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 la conectividad sigue fallando en este momento, tal vez haya algún error en el AP o en su configuración.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Cuando se descarte la computadora del usuario como origen del problema y se confirme el estado físico de los dispositivos, comience a investigar el rendimiento del AP.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Revise el estado de la alimentación del AP.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Solución de problemas cuando la red es lenta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4A65A22-F1FC-4732-AA65-BE40C7BA1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Para optimizar e incrementar el ancho de banda de los routers y puntos de acceso de banda doble 802.11 pruebe: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 b="1">
                <a:solidFill>
                  <a:srgbClr val="000000"/>
                </a:solidFill>
              </a:rPr>
              <a:t>Actualiza tus clientes inalámbricos</a:t>
            </a:r>
            <a:r>
              <a:rPr lang="es-419" sz="1400">
                <a:solidFill>
                  <a:srgbClr val="000000"/>
                </a:solidFill>
              </a:rPr>
              <a:t>- Los dispositivos más antiguos 802.11b, 802.11g e incluso 802.11n pueden ralentizar toda la WLAN. Para lograr el mejor rendimiento, todos los dispositivos inalámbricos deben admitir el mismo estándar más alto aceptable.</a:t>
            </a:r>
            <a:r>
              <a:rPr lang="es-419" sz="1400" b="1">
                <a:solidFill>
                  <a:srgbClr val="000000"/>
                </a:solidFill>
              </a:rPr>
              <a:t>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 b="1">
                <a:solidFill>
                  <a:srgbClr val="000000"/>
                </a:solidFill>
              </a:rPr>
              <a:t>Dividir el tráfico</a:t>
            </a:r>
            <a:r>
              <a:rPr lang="es-419" sz="1400">
                <a:solidFill>
                  <a:srgbClr val="000000"/>
                </a:solidFill>
              </a:rPr>
              <a:t>- La forma más fácil de mejorar el rendimiento inalámbrico es dividir el tráfico inalámbrico entre la banda 802.11n 2.4 GHz y la banda 5 GHz. Por lo tanto, IEEE 802.11n (o superior) puede usar las dos bandas como dos redes inalámbricas separadas para ayudar a administrar el tráfico.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Existen varios motivos para usar un método de división del tráfico: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La banda de 2,4GHz puede ser adecuada para el tráfico de Internet básico que no depende del factor tiempo.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El ancho de banda aún se puede compartir con otras WLAN cercanas.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La banda de 5GHz está mucho menos poblada que la banda de 2,4GHz, ideal para la transmisión de multimedios.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es-419">
                <a:solidFill>
                  <a:srgbClr val="000000"/>
                </a:solidFill>
              </a:rPr>
              <a:t>La banda de 5GHz tiene más canales; por lo tanto, es más probable que el canal que se elija no tenga interferencia.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Resolución de Problemas cuando la red esta lenta(Cont.)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4A65A22-F1FC-4732-AA65-BE40C7BA1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Los routers y APs de doble banda usan el mismo nombre de red tanto en la banda de 2.4 Ghz como en la de 5 Ghz de manera predeterminada.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Puede ser útil segmentar el tráfico.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manera mas sencilla de segmentar el trafico es renombrar una de las redes inalámbricas.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Para mejorar el rango de una red inalámbrica, asegúrese de que la ubicación del router inalámbrico o AP se encuentre libre de obstrucciones como muebles, accesorios y electrodomésticos altos.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Estos bloquean la señal, lo que reduce el alcance de la WLAN.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 esto tampoco resuelve el problema, se puede usar un extensor de alcance de Wi-Fi o la tecnología inalámbrica de red por línea eléctrica.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8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Solucionar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Actualización de firmware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DE8D717-80B9-42DF-92A9-3B2A07D3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345487" cy="2399649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mayoría de los enrutadores inalámbricos y AP ofrecen firmware actualizable que debe verificarse periódicamente.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un WLC, es muy posible que se pueda actualizar el firmware de todos los APs que son controlados por el WLC.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10726CF3-B789-4939-AC67-FDFB156B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150" y="2198179"/>
            <a:ext cx="4451238" cy="166244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9C82116E-9605-4877-B74B-B1697AE82851}"/>
              </a:ext>
            </a:extLst>
          </p:cNvPr>
          <p:cNvSpPr txBox="1">
            <a:spLocks/>
          </p:cNvSpPr>
          <p:nvPr/>
        </p:nvSpPr>
        <p:spPr>
          <a:xfrm>
            <a:off x="474663" y="2169335"/>
            <a:ext cx="3838783" cy="191708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En la figura, se descarga la imagen de firmware que se utilizará para actualizar todos los AP.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En un controlador inalámbrico Cisco 3504, haga clic en </a:t>
            </a:r>
            <a:r>
              <a:rPr lang="es-419" sz="1400" b="1">
                <a:solidFill>
                  <a:srgbClr val="000000"/>
                </a:solidFill>
              </a:rPr>
              <a:t>WIRELESS &gt; Access Points</a:t>
            </a:r>
            <a:r>
              <a:rPr lang="es-419" sz="1400">
                <a:solidFill>
                  <a:srgbClr val="000000"/>
                </a:solidFill>
              </a:rPr>
              <a:t> &gt; </a:t>
            </a:r>
            <a:r>
              <a:rPr lang="es-419" sz="1400" b="1">
                <a:solidFill>
                  <a:srgbClr val="000000"/>
                </a:solidFill>
              </a:rPr>
              <a:t>Global Configuration</a:t>
            </a:r>
            <a:r>
              <a:rPr lang="es-419" sz="1400">
                <a:solidFill>
                  <a:srgbClr val="000000"/>
                </a:solidFill>
              </a:rPr>
              <a:t> y luego desplácese hasta la parte inferior de la página para ver la sección de pre-descarga de imagen AP.</a:t>
            </a: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/>
            </a:r>
            <a:br>
              <a:rPr lang="en-CA" sz="1600" dirty="0">
                <a:solidFill>
                  <a:srgbClr val="000000"/>
                </a:solidFill>
              </a:rPr>
            </a:b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Inicie sesión en el router inalámbrico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6633B77-E10F-488A-8FB2-FBF8D5603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mayoría de los routers inalámbricos están preconfigurados para conectarse a la red y proporcionar servicios.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Las direcciones IP, los nombres de usuario y las contraseñas predeterminadas del enrutador inalámbrico se pueden encontrar fácilmente en Internet.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En consecuencia, su prioridad principal debe ser cambiar estos valores predeterminados por razones de seguridad.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Para obtener acceso a la GUI de configuración del enrutador inalámbrico: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Abra un navegador web e ingrese la dirección IP predeterminada para su enrutador inalámbrico.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dirección IP predeterminada se puede encontrar en la documentación que viene con el router inalámbrico o se puede buscar en Internet.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palabra </a:t>
            </a:r>
            <a:r>
              <a:rPr lang="es-419" sz="1400" b="1">
                <a:solidFill>
                  <a:srgbClr val="000000"/>
                </a:solidFill>
              </a:rPr>
              <a:t>admin</a:t>
            </a:r>
            <a:r>
              <a:rPr lang="es-419" sz="1400">
                <a:solidFill>
                  <a:srgbClr val="000000"/>
                </a:solidFill>
              </a:rPr>
              <a:t> se utiliza comúnmente como nombre de usuario y contraseña predeterminados.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Solucione problemas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Packet Tracer: solucione problemas de WLAN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DE8D717-80B9-42DF-92A9-3B2A07D3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esta actividad de Packet Tracer, cumplirá los siguientes objetivos: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Solucionar problemas de conectividad en la LAN inalámbrica en una red doméstica.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Solucionar problemas de conectividad en la LAN inalámbrica en una red doméstica.</a:t>
            </a:r>
            <a:r>
              <a:rPr lang="en-US" sz="1400" dirty="0">
                <a:solidFill>
                  <a:srgbClr val="000000"/>
                </a:solidFill>
              </a:rPr>
              <a:t/>
            </a:r>
            <a:br>
              <a:rPr lang="en-US" sz="1400" dirty="0">
                <a:solidFill>
                  <a:srgbClr val="000000"/>
                </a:solidFill>
              </a:rPr>
            </a:b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rtl="0"/>
            <a:r>
              <a:rPr lang="es-419">
                <a:solidFill>
                  <a:schemeClr val="accent5">
                    <a:lumMod val="40000"/>
                    <a:lumOff val="60000"/>
                  </a:schemeClr>
                </a:solidFill>
              </a:rPr>
              <a:t>13.5 - Práctica y Resumen del Módulo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Práctica del módulo y cuestionario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s-419" sz="2400"/>
              <a:t>Packet Tracer –Configuración de WLAN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9130D30-1A9D-D644-8924-A5D0D167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esta actividad de Packet Tracer, configurará un enrutador doméstico inalámbrico y una red basada en WLC. Va a implementar seguridad tanto WPA2-PSK como WPA2-Enterprise.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un router doméstico para proporcionar conectividad Wi-Fi a una variedad de dispositivos.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la seguridad WPA2-PSK en un router doméstico.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las interfaces en un WLC.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la seguridad WPA2-PSK en una WLAN y conecte hosts a la WLAN.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Configure WPA2-Enterprise en una WLAN y conecte hosts a la WLAN.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Verifique la conectividad.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/>
            </a:r>
            <a:br>
              <a:rPr lang="en-US" sz="1400" dirty="0">
                <a:solidFill>
                  <a:srgbClr val="000000"/>
                </a:solidFill>
              </a:rPr>
            </a:b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5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rtl="0" eaLnBrk="1" hangingPunct="1"/>
            <a:r>
              <a:rPr lang="es-419" sz="1400">
                <a:latin typeface="Arial" charset="0"/>
              </a:rPr>
              <a:t>Module 13: WLAN Configuration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s-419">
                <a:latin typeface="Arial" charset="0"/>
              </a:rPr>
              <a:t>New Terms and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E8C6162-D86A-9644-A0EE-E1EE5E70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4"/>
            <a:ext cx="4069589" cy="415531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s-419" sz="1400"/>
              <a:t>Network Address Translation (NAT)</a:t>
            </a:r>
            <a:r>
              <a:rPr lang="es-419" sz="1400" b="1"/>
              <a:t>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400"/>
              <a:t>Wireless Mesh Network (WMN)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400"/>
              <a:t>Port Forwarding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s-419" sz="1400"/>
              <a:t>Port Triggering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B1627BFE-6B32-CC4C-95DE-D9696B38972C}"/>
              </a:ext>
            </a:extLst>
          </p:cNvPr>
          <p:cNvSpPr txBox="1">
            <a:spLocks/>
          </p:cNvSpPr>
          <p:nvPr/>
        </p:nvSpPr>
        <p:spPr bwMode="auto">
          <a:xfrm>
            <a:off x="4324972" y="798944"/>
            <a:ext cx="4069589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419" sz="1200" b="1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Sitio remoto Configuración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Configuración de red básica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A22DCCF-5BB5-44EF-B0CB-AC58F945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básica de la red incluye los siguientes pasos: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Iniciar sesión en el router desde un navegador web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Cambiar la contraseña de administrador predeterminada.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Iniciar sesión con la nueva contraseña administrativa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Cambiar las direcciones IPv4 predeterminadas del DHCP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Renovar la dirección IP.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Iniciar sesión en el router con la nueva dirección IP.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Sitio remoto Configuración de WLAN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Configuración de red básica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7A22DCCF-5BB5-44EF-B0CB-AC58F9450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La configuración básica de la red inalámbrica incluye los siguientes pasos: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Ver los valores predeterminados de WLAN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Cambiar el modo de red, identificando qué el estándar 802.11 se implemente.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el SSID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el canal, asegurándose de que no haya canales superpuestos en uso.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el modo de seguridad, seleccionando entre Open, WPA, WPA2 Personal, WPA2 Enterprise, etc..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Configurar la frase de contraseña, según sea necesario para el modo de seguridad seleccionado.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Configuración de WLAN de sitio remoto</a:t>
            </a:r>
            <a:r>
              <a:rPr lang="en-US" dirty="0"/>
              <a:t/>
            </a:r>
            <a:br>
              <a:rPr lang="en-US" dirty="0"/>
            </a:br>
            <a:r>
              <a:rPr lang="es-419" sz="2400"/>
              <a:t>Configurar una red de malla inalámbrica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F1DA98B9-49B3-4F7A-8317-33D71C191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16" y="726801"/>
            <a:ext cx="8595102" cy="3689897"/>
          </a:xfrm>
        </p:spPr>
        <p:txBody>
          <a:bodyPr/>
          <a:lstStyle/>
          <a:p>
            <a:pPr marL="0" indent="0" algn="l" rtl="0"/>
            <a:r>
              <a:rPr lang="es-419" sz="1600">
                <a:solidFill>
                  <a:srgbClr val="000000"/>
                </a:solidFill>
              </a:rPr>
              <a:t>En una red de una oficina pequeña o doméstica, un router inalámbrico puede bastar para proporcionar acceso inalámbrico a todos los clientes.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A488784-D968-4FE0-BC60-C9683328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99" y="1401450"/>
            <a:ext cx="4262384" cy="234563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:c15="http://schemas.microsoft.com/office/drawing/2012/chart" xmlns:c="http://schemas.openxmlformats.org/drawingml/2006/chart" xmlns="" id="{A932577D-37DE-490A-84DC-9A106FA3BFDF}"/>
              </a:ext>
            </a:extLst>
          </p:cNvPr>
          <p:cNvSpPr txBox="1">
            <a:spLocks/>
          </p:cNvSpPr>
          <p:nvPr/>
        </p:nvSpPr>
        <p:spPr>
          <a:xfrm>
            <a:off x="309616" y="1261676"/>
            <a:ext cx="4045048" cy="368989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Si desea extender el alcance más allá de aproximadamente 45 metros en interiores y 90 metros en exteriores, cree una malla inalámbrica.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Cree la malla agregando puntos de acceso con la misma configuración, excepto que use diferentes canales para evitar interferencias.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La extensión de una WLAN en una oficina pequeña o en el hogar se vuelve cada vez más fácil.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400">
                <a:solidFill>
                  <a:srgbClr val="000000"/>
                </a:solidFill>
              </a:rPr>
              <a:t>Los fabricantes han creado una red de malla inalámbrica (WMN) simple a través de aplicaciones de teléfono inteligente. </a:t>
            </a:r>
          </a:p>
        </p:txBody>
      </p:sp>
    </p:spTree>
    <p:extLst>
      <p:ext uri="{BB962C8B-B14F-4D97-AF65-F5344CB8AC3E}">
        <p14:creationId xmlns:p14="http://schemas.microsoft.com/office/powerpoint/2010/main" val="2208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7072</TotalTime>
  <Words>6326</Words>
  <Application>Microsoft Office PowerPoint</Application>
  <PresentationFormat>Presentación en pantalla (16:9)</PresentationFormat>
  <Paragraphs>674</Paragraphs>
  <Slides>64</Slides>
  <Notes>64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Default Theme</vt:lpstr>
      <vt:lpstr>Módulo 13: Configuraciones de redes inalámbricas WLAN</vt:lpstr>
      <vt:lpstr>Objetivos del módulo</vt:lpstr>
      <vt:lpstr>13.1 - Configuración de WLAN de sitio remoto</vt:lpstr>
      <vt:lpstr>Configuración de WLAN de sitio remoto  Video – Configure una Red Inalámbrica</vt:lpstr>
      <vt:lpstr>Configuración de WLAN de sitio remoto El router inalámbrico </vt:lpstr>
      <vt:lpstr>Configuración de WLAN de sitio remoto Inicie sesión en el router inalámbrico</vt:lpstr>
      <vt:lpstr>Sitio remoto Configuración de WLAN Configuración de red básica</vt:lpstr>
      <vt:lpstr>Sitio remoto Configuración de WLAN Configuración de red básica</vt:lpstr>
      <vt:lpstr>Configuración de WLAN de sitio remoto Configurar una red de malla inalámbrica</vt:lpstr>
      <vt:lpstr>Configuración de WLAN del sitio remoto NAT para IPv4</vt:lpstr>
      <vt:lpstr>Configuración de WLAN del sitio remoto Calidad de servicio</vt:lpstr>
      <vt:lpstr>Configuración de WLAN de sitio remoto Reenvío de puerto </vt:lpstr>
      <vt:lpstr>Configuración de WLAN de sitio remoto Packet Tracer – Configure una red inalámbrica</vt:lpstr>
      <vt:lpstr>Configuración de WLAN de sitio remoto Lab – Configure una red inalámbrica</vt:lpstr>
      <vt:lpstr>13.2 - Configure una WLAN básica en el WLC.</vt:lpstr>
      <vt:lpstr>Configure una WLAN básica en el WLC Video – Configure una WLAN básica en el WLC</vt:lpstr>
      <vt:lpstr>Configure una WLAN básica en el WLC Topología de WLC</vt:lpstr>
      <vt:lpstr>Configure una WLAN básica en el WLC Inicie sesión en el WLC</vt:lpstr>
      <vt:lpstr>Configure una WLAN básica en el WLC Ver información AP</vt:lpstr>
      <vt:lpstr>Configure una WLAN básica en el WLC  Configuraciones Avanzadas </vt:lpstr>
      <vt:lpstr>Configure una WLAN básica en el WLC Configurar una WLAN</vt:lpstr>
      <vt:lpstr>Configure una WLAN básica en el WLC Configurar una WLAN (Cont.)</vt:lpstr>
      <vt:lpstr>Configure una WLAN básica en el WLC Configurar una WLAN (Cont.)</vt:lpstr>
      <vt:lpstr>Configure una WLAN básica en el WLC Configurar una WLAN (Cont.)</vt:lpstr>
      <vt:lpstr>Configure una WLAN básica en el WLC Configurar una WLAN (Cont.)</vt:lpstr>
      <vt:lpstr>Configure una WLAN básica en el WLC Configurar una WLAN (Cont.)</vt:lpstr>
      <vt:lpstr>Configure una WLAN básica en el WLC Packet Tracer – Configure una WLAN básica en el WLC</vt:lpstr>
      <vt:lpstr>13.3 - Configure una red inalámbrica WLAN WPA2 Enterprise en el WLC</vt:lpstr>
      <vt:lpstr>Configure una red inalámbrica WLAN WPA2 Enterprise en el WLC Video – Defina un servidor SNMP y RADIUS en el WLC</vt:lpstr>
      <vt:lpstr>Configure un WPA2 Enterprise WLAN en el WLC SNMP y RADIUS</vt:lpstr>
      <vt:lpstr>Configure un WPA2 Enterprise WLAN en el WLC Configurar la información del servidor SNMP</vt:lpstr>
      <vt:lpstr>Configure un WPA2 Enterprise WLAN en el WLC Configure la información del servidor RADIUS </vt:lpstr>
      <vt:lpstr>Configure un WPA2 Enterprise WLAN en el WLC Configure la información del servidor RADIUS (Cont.)</vt:lpstr>
      <vt:lpstr>Configure un WPA2 Enterprise WLAN en el WLC Video – Configurar una VLAN para una nueva WLAN</vt:lpstr>
      <vt:lpstr>Configure un WPA2 Enterprise WLAN en el WLC  Topología con direccionamiento VLAN 5 </vt:lpstr>
      <vt:lpstr>Configure un WPA2 Enterprise WLAN en el WLC Configure una nueva interfaz</vt:lpstr>
      <vt:lpstr>Configure un WPA2 Enterprise WLAN en el WLC Configure una nueva interfaz(Cont.)</vt:lpstr>
      <vt:lpstr>Configure un WPA2 Enterprise WLAN en el WLC Configure una nueva interfaz(Cont.)</vt:lpstr>
      <vt:lpstr>Configure un WPA2 Enterprise WLAN en el WLC Configure una nueva interfaz(Cont.)</vt:lpstr>
      <vt:lpstr>Configure un WPA2 Enterprise WLAN en el WLC Configure una nueva interfaz(Cont.)</vt:lpstr>
      <vt:lpstr>Configure un WPA2 Enterprise WLAN en el WLC Video – Configurar un DHCP Scope</vt:lpstr>
      <vt:lpstr>Configure un WPA2 Enterprise WLAN en el WLC Video – Configurar un DHCP Scope</vt:lpstr>
      <vt:lpstr>Configure un WPA2 Enterprise WLAN en el WLC Video – Configurar DHCP Scope(Cont.)</vt:lpstr>
      <vt:lpstr>Configure un WPA2 Enterprise WLAN en el WLC Video – Configurar un DHCP Scope (Cont.)</vt:lpstr>
      <vt:lpstr>Configure un WPA2 Enterprise WLAN en el WLC Video – Configurar un DHCP Scope (Cont.)</vt:lpstr>
      <vt:lpstr>Configure a WPA2 Enterprise WLAN on the WLC Video – Configurar una WLAN empresarial WPA2</vt:lpstr>
      <vt:lpstr>Configure un WPA2 Enterprise WLAN en el WLC Configure un WPA2 Enterprise WLAN</vt:lpstr>
      <vt:lpstr>Configure un WPA2 Enterprise WLAN en el WLC Configure un WPA2 Enterprise WLAN (Cont.)</vt:lpstr>
      <vt:lpstr>Configure un WPA2 Enterprise WLAN en el WLC Configure un WPA2 Enterprise WLAN (Cont.)</vt:lpstr>
      <vt:lpstr>Configure un WPA2 Enterprise WLAN en el WLC Configure un WPA2 Enterprise WLAN (Cont.)</vt:lpstr>
      <vt:lpstr>Configure un WPA2 Enterprise WLAN en el WLC Packet Tracer - Configure un WPA2 Enterprise WLAN en el WLC</vt:lpstr>
      <vt:lpstr>13.4 - Solucionar problemas de WLAN</vt:lpstr>
      <vt:lpstr>Solucionar problemas de WLAN Enfoques de solución de problemas</vt:lpstr>
      <vt:lpstr>Solucionar problemas de WLAN Enfoques de solución de problemas (Cont.)</vt:lpstr>
      <vt:lpstr>Solucionar problemas de WLAN El cliente inalámbrico no se conecta</vt:lpstr>
      <vt:lpstr>Solucionar problemas de WLAN Cliente Inalámbrico no se esta conectando (Cont.)</vt:lpstr>
      <vt:lpstr>Solucionar problemas de WLAN Solución de problemas cuando la red es lenta</vt:lpstr>
      <vt:lpstr>Solucionar problemas de WLAN Resolución de Problemas cuando la red esta lenta(Cont.)</vt:lpstr>
      <vt:lpstr>Solucionar problemas de WLAN Actualización de firmware</vt:lpstr>
      <vt:lpstr>Solucione problemas de WLAN Packet Tracer: solucione problemas de WLAN</vt:lpstr>
      <vt:lpstr>13.5 - Práctica y Resumen del Módulo</vt:lpstr>
      <vt:lpstr>Práctica del módulo y cuestionario Packet Tracer –Configuración de WLAN</vt:lpstr>
      <vt:lpstr>Module 13: WLAN Configuration New Terms and Commands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Macarena</cp:lastModifiedBy>
  <cp:revision>368</cp:revision>
  <dcterms:created xsi:type="dcterms:W3CDTF">2019-10-18T06:21:22Z</dcterms:created>
  <dcterms:modified xsi:type="dcterms:W3CDTF">2020-11-20T17:55:38Z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